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46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146" y="-690"/>
      </p:cViewPr>
      <p:guideLst>
        <p:guide orient="horz" pos="572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C4-462E-860B-D84793E9125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C4-462E-860B-D84793E91258}"/>
              </c:ext>
            </c:extLst>
          </c:dPt>
          <c:cat>
            <c:strRef>
              <c:f>Лист1!$A$2:$A$3</c:f>
              <c:strCache>
                <c:ptCount val="2"/>
                <c:pt idx="0">
                  <c:v>0-14 лет</c:v>
                </c:pt>
                <c:pt idx="1">
                  <c:v>15-17 лет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503439</c:v>
                </c:pt>
                <c:pt idx="1">
                  <c:v>84346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2C4-462E-860B-D84793E91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20762719200309E-2"/>
          <c:y val="6.8552203950903473E-2"/>
          <c:w val="0.9379848953045643"/>
          <c:h val="0.9314477960490965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A3-4F1A-97E3-204FC49E04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A3-4F1A-97E3-204FC49E04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AA3-4F1A-97E3-204FC49E04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AA3-4F1A-97E3-204FC49E0491}"/>
              </c:ext>
            </c:extLst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 гр здоровья</c:v>
                </c:pt>
                <c:pt idx="1">
                  <c:v>1 гр здоровья</c:v>
                </c:pt>
                <c:pt idx="2">
                  <c:v>3 гр здоровья </c:v>
                </c:pt>
                <c:pt idx="3">
                  <c:v>4 5гр. здоорвья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0.63500000000000001</c:v>
                </c:pt>
                <c:pt idx="1">
                  <c:v>0.219</c:v>
                </c:pt>
                <c:pt idx="2">
                  <c:v>0.13900000000000001</c:v>
                </c:pt>
                <c:pt idx="3">
                  <c:v>7.0000000000000001E-3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Лист1!$F$2:$F$5</c15:f>
                <c15:dlblRangeCache>
                  <c:ptCount val="4"/>
                  <c:pt idx="0">
                    <c:v>64,0%</c:v>
                  </c:pt>
                  <c:pt idx="1">
                    <c:v>20,6%</c:v>
                  </c:pt>
                  <c:pt idx="2">
                    <c:v>14,8%</c:v>
                  </c:pt>
                  <c:pt idx="3">
                    <c:v>0,6%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7AA3-4F1A-97E3-204FC49E0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4"/>
        <c:holeSize val="66"/>
      </c:doughnutChart>
      <c:spPr>
        <a:noFill/>
        <a:ln w="24597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1908235378526E-2"/>
          <c:y val="0.14399484222982914"/>
          <c:w val="0.97208702952353443"/>
          <c:h val="0.5790616044707543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ПК</c:v>
                </c:pt>
              </c:strCache>
            </c:strRef>
          </c:tx>
          <c:spPr>
            <a:ln w="38091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5871">
                <a:solidFill>
                  <a:schemeClr val="accent5"/>
                </a:solidFill>
              </a:ln>
            </c:spPr>
          </c:marker>
          <c:dLbls>
            <c:spPr>
              <a:noFill/>
              <a:ln w="25394">
                <a:noFill/>
              </a:ln>
            </c:spPr>
            <c:txPr>
              <a:bodyPr/>
              <a:lstStyle/>
              <a:p>
                <a:pPr algn="ctr">
                  <a:defRPr lang="ru-RU" sz="1399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#\ #,#00</c:formatCode>
                <c:ptCount val="6"/>
                <c:pt idx="0">
                  <c:v>2915</c:v>
                </c:pt>
                <c:pt idx="1">
                  <c:v>2851</c:v>
                </c:pt>
                <c:pt idx="2">
                  <c:v>2781.3</c:v>
                </c:pt>
                <c:pt idx="3">
                  <c:v>2650.1</c:v>
                </c:pt>
                <c:pt idx="4">
                  <c:v>2572.6999999999998</c:v>
                </c:pt>
                <c:pt idx="5">
                  <c:v>2202.5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6EB-4448-95CF-06EFC88212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38091">
              <a:solidFill>
                <a:schemeClr val="accent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 w="15871">
                <a:solidFill>
                  <a:schemeClr val="accent1"/>
                </a:solidFill>
              </a:ln>
            </c:spPr>
          </c:marker>
          <c:dLbls>
            <c:spPr>
              <a:noFill/>
              <a:ln w="25394">
                <a:noFill/>
              </a:ln>
            </c:spPr>
            <c:txPr>
              <a:bodyPr/>
              <a:lstStyle/>
              <a:p>
                <a:pPr algn="ctr">
                  <a:defRPr lang="ru-RU" sz="1399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#\ #,#00</c:formatCode>
                <c:ptCount val="6"/>
                <c:pt idx="0">
                  <c:v>2265.6999999999998</c:v>
                </c:pt>
                <c:pt idx="1">
                  <c:v>2257.8000000000002</c:v>
                </c:pt>
                <c:pt idx="2">
                  <c:v>2207.4</c:v>
                </c:pt>
                <c:pt idx="3">
                  <c:v>2224</c:v>
                </c:pt>
                <c:pt idx="4">
                  <c:v>2199.5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6EB-4448-95CF-06EFC8821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31456"/>
        <c:axId val="108132992"/>
      </c:lineChart>
      <c:catAx>
        <c:axId val="1081314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49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132992"/>
        <c:crosses val="autoZero"/>
        <c:auto val="1"/>
        <c:lblAlgn val="ctr"/>
        <c:lblOffset val="100"/>
        <c:noMultiLvlLbl val="0"/>
      </c:catAx>
      <c:valAx>
        <c:axId val="108132992"/>
        <c:scaling>
          <c:orientation val="minMax"/>
          <c:max val="3100"/>
          <c:min val="2000"/>
        </c:scaling>
        <c:delete val="1"/>
        <c:axPos val="l"/>
        <c:numFmt formatCode="#\ #,#00" sourceLinked="1"/>
        <c:majorTickMark val="out"/>
        <c:minorTickMark val="none"/>
        <c:tickLblPos val="nextTo"/>
        <c:crossAx val="108131456"/>
        <c:crosses val="autoZero"/>
        <c:crossBetween val="between"/>
      </c:valAx>
      <c:spPr>
        <a:noFill/>
        <a:ln w="2540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353651650775381E-3"/>
          <c:y val="0.10875261722418647"/>
          <c:w val="0.97992538510819205"/>
          <c:h val="0.5924777329810992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ПК</c:v>
                </c:pt>
              </c:strCache>
            </c:strRef>
          </c:tx>
          <c:spPr>
            <a:ln w="38093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5872">
                <a:solidFill>
                  <a:schemeClr val="accent5"/>
                </a:solidFill>
              </a:ln>
            </c:spPr>
          </c:marker>
          <c:dLbls>
            <c:spPr>
              <a:noFill/>
              <a:ln w="25395">
                <a:noFill/>
              </a:ln>
            </c:spPr>
            <c:txPr>
              <a:bodyPr/>
              <a:lstStyle/>
              <a:p>
                <a:pPr algn="ctr">
                  <a:defRPr lang="ru-RU"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#\ #,#00</c:formatCode>
                <c:ptCount val="6"/>
                <c:pt idx="0">
                  <c:v>2603.8000000000002</c:v>
                </c:pt>
                <c:pt idx="1">
                  <c:v>2475.1</c:v>
                </c:pt>
                <c:pt idx="2">
                  <c:v>2443.1999999999998</c:v>
                </c:pt>
                <c:pt idx="3">
                  <c:v>2324.1</c:v>
                </c:pt>
                <c:pt idx="4">
                  <c:v>2238.9</c:v>
                </c:pt>
                <c:pt idx="5">
                  <c:v>2042.2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1B-4AC5-B638-6BED3F6C84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38093">
              <a:solidFill>
                <a:schemeClr val="accent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 w="15872"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0.185240319069800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1B-4AC5-B638-6BED3F6C849D}"/>
                </c:ext>
              </c:extLst>
            </c:dLbl>
            <c:dLbl>
              <c:idx val="1"/>
              <c:layout>
                <c:manualLayout>
                  <c:x val="-2.1315298241303274E-3"/>
                  <c:y val="0.1797920743912766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1B-4AC5-B638-6BED3F6C849D}"/>
                </c:ext>
              </c:extLst>
            </c:dLbl>
            <c:dLbl>
              <c:idx val="2"/>
              <c:layout>
                <c:manualLayout>
                  <c:x val="0"/>
                  <c:y val="0.152550850998658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1B-4AC5-B638-6BED3F6C849D}"/>
                </c:ext>
              </c:extLst>
            </c:dLbl>
            <c:dLbl>
              <c:idx val="3"/>
              <c:layout>
                <c:manualLayout>
                  <c:x val="0"/>
                  <c:y val="0.163447340355706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1B-4AC5-B638-6BED3F6C849D}"/>
                </c:ext>
              </c:extLst>
            </c:dLbl>
            <c:dLbl>
              <c:idx val="4"/>
              <c:layout>
                <c:manualLayout>
                  <c:x val="0"/>
                  <c:y val="0.163447340355706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1B-4AC5-B638-6BED3F6C849D}"/>
                </c:ext>
              </c:extLst>
            </c:dLbl>
            <c:dLbl>
              <c:idx val="5"/>
              <c:layout>
                <c:manualLayout>
                  <c:x val="-7.9269412278484537E-4"/>
                  <c:y val="3.7865300515738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1B-4AC5-B638-6BED3F6C849D}"/>
                </c:ext>
              </c:extLst>
            </c:dLbl>
            <c:spPr>
              <a:noFill/>
              <a:ln w="25395">
                <a:noFill/>
              </a:ln>
            </c:spPr>
            <c:txPr>
              <a:bodyPr/>
              <a:lstStyle/>
              <a:p>
                <a:pPr algn="ctr">
                  <a:defRPr lang="ru-RU"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#\ #,#00</c:formatCode>
                <c:ptCount val="6"/>
                <c:pt idx="0">
                  <c:v>2265.6999999999998</c:v>
                </c:pt>
                <c:pt idx="1">
                  <c:v>2257.8000000000002</c:v>
                </c:pt>
                <c:pt idx="2">
                  <c:v>2207.4</c:v>
                </c:pt>
                <c:pt idx="3">
                  <c:v>2224</c:v>
                </c:pt>
                <c:pt idx="4">
                  <c:v>2225.4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41B-4AC5-B638-6BED3F6C8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889664"/>
        <c:axId val="118231424"/>
      </c:lineChart>
      <c:catAx>
        <c:axId val="11788966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231424"/>
        <c:crosses val="autoZero"/>
        <c:auto val="1"/>
        <c:lblAlgn val="ctr"/>
        <c:lblOffset val="100"/>
        <c:noMultiLvlLbl val="0"/>
      </c:catAx>
      <c:valAx>
        <c:axId val="118231424"/>
        <c:scaling>
          <c:orientation val="minMax"/>
          <c:max val="2750"/>
          <c:min val="1900"/>
        </c:scaling>
        <c:delete val="1"/>
        <c:axPos val="l"/>
        <c:numFmt formatCode="#\ #,#00" sourceLinked="1"/>
        <c:majorTickMark val="out"/>
        <c:minorTickMark val="none"/>
        <c:tickLblPos val="nextTo"/>
        <c:crossAx val="117889664"/>
        <c:crosses val="autoZero"/>
        <c:crossBetween val="between"/>
      </c:valAx>
      <c:spPr>
        <a:noFill/>
        <a:ln w="25395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90591854919285E-2"/>
          <c:y val="3.6531381154640628E-2"/>
          <c:w val="0.38321545813511815"/>
          <c:h val="0.8952593673769324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072-4558-8761-D98A12CFD2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072-4558-8761-D98A12CFD2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072-4558-8761-D98A12CFD2F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072-4558-8761-D98A12CFD2F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072-4558-8761-D98A12CFD2F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072-4558-8761-D98A12CFD2F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072-4558-8761-D98A12CFD2F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072-4558-8761-D98A12CFD2F3}"/>
              </c:ext>
            </c:extLst>
          </c:dPt>
          <c:dPt>
            <c:idx val="8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072-4558-8761-D98A12CFD2F3}"/>
              </c:ext>
            </c:extLst>
          </c:dPt>
          <c:dLbls>
            <c:dLbl>
              <c:idx val="0"/>
              <c:layout>
                <c:manualLayout>
                  <c:x val="2.2879642630791283E-3"/>
                  <c:y val="-2.8681673324882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72-4558-8761-D98A12CFD2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Болезни органов дыхания</c:v>
                </c:pt>
                <c:pt idx="1">
                  <c:v>болезни глаза</c:v>
                </c:pt>
                <c:pt idx="2">
                  <c:v>болезни органов пищеварения</c:v>
                </c:pt>
                <c:pt idx="3">
                  <c:v>травмы и отравления</c:v>
                </c:pt>
                <c:pt idx="4">
                  <c:v>инфекционные болезни</c:v>
                </c:pt>
                <c:pt idx="5">
                  <c:v>болезни кожи</c:v>
                </c:pt>
                <c:pt idx="6">
                  <c:v>болезни крови</c:v>
                </c:pt>
                <c:pt idx="7">
                  <c:v>психические расстройства </c:v>
                </c:pt>
                <c:pt idx="8">
                  <c:v>другие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56.4</c:v>
                </c:pt>
                <c:pt idx="1">
                  <c:v>5.0999999999999996</c:v>
                </c:pt>
                <c:pt idx="2">
                  <c:v>4.9000000000000004</c:v>
                </c:pt>
                <c:pt idx="3">
                  <c:v>4.5</c:v>
                </c:pt>
                <c:pt idx="4">
                  <c:v>4.3</c:v>
                </c:pt>
                <c:pt idx="5">
                  <c:v>3.6</c:v>
                </c:pt>
                <c:pt idx="6">
                  <c:v>2.1</c:v>
                </c:pt>
                <c:pt idx="7">
                  <c:v>1.5</c:v>
                </c:pt>
                <c:pt idx="8">
                  <c:v>17.600000000000001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072-4558-8761-D98A12CFD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0"/>
      </c:doughnutChart>
      <c:spPr>
        <a:noFill/>
        <a:ln w="27189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90591854919285E-2"/>
          <c:y val="3.6531381154640628E-2"/>
          <c:w val="0.38321545813511815"/>
          <c:h val="0.8952593673769324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E9-4F0F-BE19-F1E8E9E0F2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E9-4F0F-BE19-F1E8E9E0F2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4E9-4F0F-BE19-F1E8E9E0F2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4E9-4F0F-BE19-F1E8E9E0F2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4E9-4F0F-BE19-F1E8E9E0F2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4E9-4F0F-BE19-F1E8E9E0F25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4E9-4F0F-BE19-F1E8E9E0F25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4E9-4F0F-BE19-F1E8E9E0F258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4E9-4F0F-BE19-F1E8E9E0F25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1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4E9-4F0F-BE19-F1E8E9E0F258}"/>
              </c:ext>
            </c:extLst>
          </c:dPt>
          <c:dLbls>
            <c:dLbl>
              <c:idx val="0"/>
              <c:layout>
                <c:manualLayout>
                  <c:x val="-9.151857052316555E-3"/>
                  <c:y val="0.1370161430161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4E9-4F0F-BE19-F1E8E9E0F2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Болезни органов дыхания</c:v>
                </c:pt>
                <c:pt idx="1">
                  <c:v>болезни глаза</c:v>
                </c:pt>
                <c:pt idx="2">
                  <c:v>травмы и отравления</c:v>
                </c:pt>
                <c:pt idx="3">
                  <c:v>болезни органов пищеварения</c:v>
                </c:pt>
                <c:pt idx="4">
                  <c:v>болезни мочеполовой системы</c:v>
                </c:pt>
                <c:pt idx="5">
                  <c:v>болезни костно-мышечной системы</c:v>
                </c:pt>
                <c:pt idx="6">
                  <c:v>болезни нервной системы</c:v>
                </c:pt>
                <c:pt idx="7">
                  <c:v>болезни кожи</c:v>
                </c:pt>
                <c:pt idx="8">
                  <c:v>психические расстройства </c:v>
                </c:pt>
                <c:pt idx="9">
                  <c:v>инфекционные болезни</c:v>
                </c:pt>
                <c:pt idx="10">
                  <c:v>болезни крови</c:v>
                </c:pt>
                <c:pt idx="11">
                  <c:v>прочие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39.4</c:v>
                </c:pt>
                <c:pt idx="1">
                  <c:v>10.8</c:v>
                </c:pt>
                <c:pt idx="2">
                  <c:v>7.8</c:v>
                </c:pt>
                <c:pt idx="3">
                  <c:v>7.1</c:v>
                </c:pt>
                <c:pt idx="4">
                  <c:v>6.7</c:v>
                </c:pt>
                <c:pt idx="5">
                  <c:v>6.6</c:v>
                </c:pt>
                <c:pt idx="6">
                  <c:v>5.0999999999999996</c:v>
                </c:pt>
                <c:pt idx="7">
                  <c:v>4</c:v>
                </c:pt>
                <c:pt idx="8">
                  <c:v>3.9</c:v>
                </c:pt>
                <c:pt idx="9">
                  <c:v>1.7</c:v>
                </c:pt>
                <c:pt idx="10">
                  <c:v>1.1000000000000001</c:v>
                </c:pt>
                <c:pt idx="11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64E9-4F0F-BE19-F1E8E9E0F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7"/>
        <c:holeSize val="70"/>
      </c:doughnutChart>
      <c:spPr>
        <a:noFill/>
        <a:ln w="27189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Pt>
            <c:idx val="0"/>
            <c:bubble3D val="0"/>
            <c:spPr>
              <a:solidFill>
                <a:schemeClr val="accent1"/>
              </a:solidFill>
              <a:ln w="19062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42F-4F6A-B32A-7BC9DA5B728E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62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2F-4F6A-B32A-7BC9DA5B728E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#,#00%</c:formatCode>
                <c:ptCount val="2"/>
                <c:pt idx="0">
                  <c:v>9.2999999999999999E-2</c:v>
                </c:pt>
                <c:pt idx="1">
                  <c:v>0.90700000000000003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2F-4F6A-B32A-7BC9DA5B7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41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Pt>
            <c:idx val="0"/>
            <c:bubble3D val="0"/>
            <c:spPr>
              <a:solidFill>
                <a:schemeClr val="accent1"/>
              </a:solidFill>
              <a:ln w="19086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ED2-4E52-A56B-915B0A9D253A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86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D2-4E52-A56B-915B0A9D253A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#,#00%</c:formatCode>
                <c:ptCount val="2"/>
                <c:pt idx="0">
                  <c:v>0.14799999999999999</c:v>
                </c:pt>
                <c:pt idx="1">
                  <c:v>0.85199999999999998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D2-4E52-A56B-915B0A9D2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4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Pt>
            <c:idx val="0"/>
            <c:bubble3D val="0"/>
            <c:spPr>
              <a:solidFill>
                <a:schemeClr val="accent1"/>
              </a:solidFill>
              <a:ln w="19071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065-4971-AC80-0D7E93DF3B95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71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65-4971-AC80-0D7E93DF3B95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#,#00%</c:formatCode>
                <c:ptCount val="2"/>
                <c:pt idx="0">
                  <c:v>0.158</c:v>
                </c:pt>
                <c:pt idx="1">
                  <c:v>0.84199999999999997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65-4971-AC80-0D7E93DF3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4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2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2A6-47B2-8A4B-83C384BCFF92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2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2A6-47B2-8A4B-83C384BCFF92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#,#00%</c:formatCode>
                <c:ptCount val="2"/>
                <c:pt idx="0">
                  <c:v>0.20699999999999999</c:v>
                </c:pt>
                <c:pt idx="1">
                  <c:v>0.79300000000000004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A6-47B2-8A4B-83C384BCF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0.50789</cdr:x>
      <cdr:y>0.06417</cdr:y>
    </cdr:from>
    <cdr:to>
      <cdr:x>0.84623</cdr:x>
      <cdr:y>0.28995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9588" y="259862"/>
          <a:ext cx="143198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B9566-5C1D-4582-B504-656D9ED71CC5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7EFCF-9BAE-4D44-BFFE-F87E20871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6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2366" algn="just"/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7FAE5-7932-437A-8463-D973F44E09E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43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8530" y="341326"/>
            <a:ext cx="3212870" cy="114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1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0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332" y="1"/>
            <a:ext cx="11641667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94066" y="6492875"/>
            <a:ext cx="397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22725BB5-A53D-4321-B5A6-906F172827F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7280" y="36478"/>
            <a:ext cx="342780" cy="64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8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134" y="1828800"/>
            <a:ext cx="11033157" cy="305384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4800" dirty="0" smtClean="0"/>
              <a:t>Об </a:t>
            </a:r>
            <a:r>
              <a:rPr lang="ru-RU" sz="4800" dirty="0"/>
              <a:t>обеспечении медицинского сопровождения летней оздоровительной кампании 2021 года 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134" y="5024816"/>
            <a:ext cx="9144000" cy="906588"/>
          </a:xfrm>
        </p:spPr>
        <p:txBody>
          <a:bodyPr/>
          <a:lstStyle/>
          <a:p>
            <a:pPr algn="l"/>
            <a:r>
              <a:rPr lang="ru-RU" sz="2000" dirty="0" smtClean="0"/>
              <a:t>Министерство здравоохранения Пермского края</a:t>
            </a:r>
          </a:p>
          <a:p>
            <a:pPr algn="l"/>
            <a:r>
              <a:rPr lang="ru-RU" sz="2000" dirty="0" smtClean="0"/>
              <a:t>Бахматова Ольга Борисовна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78256" y="6251811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2021 г. </a:t>
            </a:r>
          </a:p>
        </p:txBody>
      </p:sp>
    </p:spTree>
    <p:extLst>
      <p:ext uri="{BB962C8B-B14F-4D97-AF65-F5344CB8AC3E}">
        <p14:creationId xmlns:p14="http://schemas.microsoft.com/office/powerpoint/2010/main" val="13418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0333" y="917381"/>
            <a:ext cx="11641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5"/>
                </a:solidFill>
              </a:rPr>
              <a:t>Приказ Министерства здравоохранения Пермского края от </a:t>
            </a:r>
            <a:r>
              <a:rPr lang="ru-RU" sz="1600" dirty="0" smtClean="0">
                <a:solidFill>
                  <a:schemeClr val="accent5"/>
                </a:solidFill>
              </a:rPr>
              <a:t>6 </a:t>
            </a:r>
            <a:r>
              <a:rPr lang="ru-RU" sz="1600" dirty="0">
                <a:solidFill>
                  <a:schemeClr val="accent5"/>
                </a:solidFill>
              </a:rPr>
              <a:t>мая 2019 № СЭД-34-01-06-309 </a:t>
            </a:r>
            <a:r>
              <a:rPr lang="ru-RU" sz="1600" dirty="0" smtClean="0">
                <a:solidFill>
                  <a:schemeClr val="accent5"/>
                </a:solidFill>
              </a:rPr>
              <a:t/>
            </a:r>
            <a:br>
              <a:rPr lang="ru-RU" sz="1600" dirty="0" smtClean="0">
                <a:solidFill>
                  <a:schemeClr val="accent5"/>
                </a:solidFill>
              </a:rPr>
            </a:br>
            <a:r>
              <a:rPr lang="ru-RU" sz="1600" dirty="0" smtClean="0">
                <a:solidFill>
                  <a:schemeClr val="accent5"/>
                </a:solidFill>
              </a:rPr>
              <a:t>"</a:t>
            </a:r>
            <a:r>
              <a:rPr lang="ru-RU" sz="1600" dirty="0">
                <a:solidFill>
                  <a:schemeClr val="accent5"/>
                </a:solidFill>
              </a:rPr>
              <a:t>О медицинском сопровождении летней оздоровительной кампании"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333" y="1691561"/>
            <a:ext cx="1150481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>
                <a:solidFill>
                  <a:schemeClr val="accent1"/>
                </a:solidFill>
              </a:rPr>
              <a:t>Порядок предоставления организациями отдыха детей и их оздоровления информации о случае получения травмы несовершеннолетним, находящимся в организациях отдыха детей и их </a:t>
            </a:r>
            <a:r>
              <a:rPr lang="ru-RU" dirty="0" smtClean="0">
                <a:solidFill>
                  <a:schemeClr val="accent1"/>
                </a:solidFill>
              </a:rPr>
              <a:t>оздоровления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До </a:t>
            </a:r>
            <a:r>
              <a:rPr lang="ru-RU" sz="1600" dirty="0"/>
              <a:t>оказания медицинской помощи несовершеннолетним при несчастных случаях, травмах, отравлениях и других состояниях и заболеваниях, угрожающих жизни и здоровью несовершеннолетних, Организация обеспечивает оказание первой помощи лицами, имеющими соответствующие подготовку и (или) навыки, и в случае необходимости транспортировку ребенка в медицинскую организацию.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Медицинскими работниками, состоящими в штате Организации, оказывается первичная медико-санитарную помощь несовершеннолетним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экстренной форме и неотложной форме при внезапных острых заболеваниях, состояниях, травмах в медицинском пункте Организации.  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При наличии показаний для оказания ребенку специализированной медицинской помощи медицинский работник Организации осуществляет вызов скорой медицинской помощи.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При необходимости эвакуации несовершеннолетнего в медицинскую организацию для оказания специализированной медицинской помощи медицинский работник Организации сопровождает ребенка при транспортировке.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Информация о случае получения травмы несовершеннолетним в Организации направляется родителю (законному представителю) ребенка,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 </a:t>
            </a:r>
            <a:r>
              <a:rPr lang="ru-RU" sz="1600" dirty="0"/>
              <a:t>также районному (городскому) педиатру того муниципального района,  на территории которого располагается Организация по телефону, электронной почте в течение 12 часов  с момента получения ребенком травмы.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Районный (городской) педиатр направляет информацию о случае получения травмы несовершеннолетним, находящимся в Организации,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отдел по организации медицинской помощи детям Министерства здравоохранения Пермского края по электронной почте в течение 12 часов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 </a:t>
            </a:r>
            <a:r>
              <a:rPr lang="ru-RU" sz="1600" dirty="0"/>
              <a:t>момента получения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14047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0864" y="908050"/>
            <a:ext cx="116411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5"/>
                </a:solidFill>
              </a:rPr>
              <a:t>Приказ  </a:t>
            </a:r>
            <a:r>
              <a:rPr lang="ru-RU" sz="1600" dirty="0">
                <a:solidFill>
                  <a:schemeClr val="accent5"/>
                </a:solidFill>
              </a:rPr>
              <a:t>Министерства здравоохранения Пермского края от </a:t>
            </a:r>
            <a:r>
              <a:rPr lang="ru-RU" sz="1600" dirty="0" smtClean="0">
                <a:solidFill>
                  <a:schemeClr val="accent5"/>
                </a:solidFill>
              </a:rPr>
              <a:t>26 </a:t>
            </a:r>
            <a:r>
              <a:rPr lang="ru-RU" sz="1600" dirty="0">
                <a:solidFill>
                  <a:schemeClr val="accent5"/>
                </a:solidFill>
              </a:rPr>
              <a:t>апреля 2021 года </a:t>
            </a:r>
            <a:r>
              <a:rPr lang="ru-RU" sz="1600" dirty="0" smtClean="0">
                <a:solidFill>
                  <a:schemeClr val="accent5"/>
                </a:solidFill>
              </a:rPr>
              <a:t>№ 34-01-05-428 </a:t>
            </a:r>
          </a:p>
          <a:p>
            <a:r>
              <a:rPr lang="ru-RU" altLang="ru-RU" sz="1600" dirty="0" smtClean="0">
                <a:solidFill>
                  <a:srgbClr val="C00000"/>
                </a:solidFill>
                <a:cs typeface="Times New Roman" pitchFamily="18" charset="0"/>
              </a:rPr>
              <a:t>"</a:t>
            </a:r>
            <a:r>
              <a:rPr lang="ru-RU" altLang="ru-RU" sz="1600" dirty="0">
                <a:solidFill>
                  <a:srgbClr val="C00000"/>
                </a:solidFill>
                <a:cs typeface="Times New Roman" pitchFamily="18" charset="0"/>
              </a:rPr>
              <a:t>Об организации оказания медицинской помощи детям, отдыхающим в организациях отдыха детей и их оздоровления на территории Пермского края, работникам указанных организаций в случае выявления у них острых респираторных заболеваний, внебольничной пневмонии или при подозрении на новую </a:t>
            </a:r>
            <a:r>
              <a:rPr lang="ru-RU" altLang="ru-RU" sz="1600" dirty="0" err="1">
                <a:solidFill>
                  <a:srgbClr val="C00000"/>
                </a:solidFill>
                <a:cs typeface="Times New Roman" pitchFamily="18" charset="0"/>
              </a:rPr>
              <a:t>коронавирусную</a:t>
            </a:r>
            <a:r>
              <a:rPr lang="ru-RU" altLang="ru-RU" sz="1600" dirty="0">
                <a:solidFill>
                  <a:srgbClr val="C00000"/>
                </a:solidFill>
                <a:cs typeface="Times New Roman" pitchFamily="18" charset="0"/>
              </a:rPr>
              <a:t> инфекцию в период оздоровительной кампании 2021 года" </a:t>
            </a:r>
            <a:endParaRPr lang="ru-RU" altLang="ru-RU" sz="16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862" y="2446619"/>
            <a:ext cx="11243203" cy="1908215"/>
          </a:xfrm>
          <a:prstGeom prst="rect">
            <a:avLst/>
          </a:prstGeom>
        </p:spPr>
        <p:txBody>
          <a:bodyPr/>
          <a:lstStyle/>
          <a:p>
            <a:pPr algn="just">
              <a:spcAft>
                <a:spcPts val="1200"/>
              </a:spcAft>
              <a:buClr>
                <a:schemeClr val="accent1"/>
              </a:buClr>
            </a:pPr>
            <a:r>
              <a:rPr lang="ru-RU" dirty="0" smtClean="0">
                <a:solidFill>
                  <a:schemeClr val="accent1"/>
                </a:solidFill>
              </a:rPr>
              <a:t>ПЕРЕЧЕНЬ</a:t>
            </a:r>
            <a:r>
              <a:rPr lang="ru-RU" dirty="0" smtClean="0"/>
              <a:t> </a:t>
            </a:r>
            <a:r>
              <a:rPr lang="ru-RU" dirty="0"/>
              <a:t>медицинских организаций для оказания медицинской помощи детям, </a:t>
            </a:r>
            <a:r>
              <a:rPr lang="ru-RU" altLang="ru-RU" dirty="0"/>
              <a:t>отдыхающим в организациях отдыха детей и их оздоровления на территории Пермского края, работникам указанных организаций в случае выявления у них острых респираторных заболеваний, внебольничной пневмонии или при подозрении на новую коронавирусную инфекцию.</a:t>
            </a:r>
          </a:p>
          <a:p>
            <a:pPr algn="just">
              <a:spcAft>
                <a:spcPts val="1200"/>
              </a:spcAft>
              <a:buClr>
                <a:schemeClr val="accent1"/>
              </a:buClr>
            </a:pPr>
            <a:r>
              <a:rPr lang="ru-RU" dirty="0" smtClean="0">
                <a:solidFill>
                  <a:schemeClr val="accent1"/>
                </a:solidFill>
              </a:rPr>
              <a:t>АЛГОРИТМ</a:t>
            </a:r>
            <a:r>
              <a:rPr lang="ru-RU" dirty="0" smtClean="0"/>
              <a:t> </a:t>
            </a:r>
            <a:r>
              <a:rPr lang="ru-RU" dirty="0"/>
              <a:t>действий медицинского персонала при выявлении у ребенка в загородных организациях отдыха детей и их оздоровления острого респираторного заболевания, внебольничной пневмонии или при подозрении на новую коронавирусную инфекцию</a:t>
            </a:r>
          </a:p>
        </p:txBody>
      </p:sp>
    </p:spTree>
    <p:extLst>
      <p:ext uri="{BB962C8B-B14F-4D97-AF65-F5344CB8AC3E}">
        <p14:creationId xmlns:p14="http://schemas.microsoft.com/office/powerpoint/2010/main" val="1067237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0" y="2914469"/>
            <a:ext cx="9083040" cy="707886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4000" b="1" spc="-50">
                <a:solidFill>
                  <a:srgbClr val="C00000"/>
                </a:solidFill>
                <a:cs typeface="Arial" pitchFamily="34" charset="0"/>
              </a:defRPr>
            </a:lvl1pPr>
          </a:lstStyle>
          <a:p>
            <a:pPr algn="ctr"/>
            <a:r>
              <a:rPr lang="ru-RU" sz="4800" b="0" dirty="0" smtClean="0">
                <a:solidFill>
                  <a:schemeClr val="accent5"/>
                </a:solidFill>
              </a:rPr>
              <a:t>СПАСИБО ЗА ВНИМАНИЕ!</a:t>
            </a:r>
            <a:endParaRPr lang="ru-RU" sz="4800" b="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332" y="1"/>
            <a:ext cx="11641667" cy="936000"/>
          </a:xfrm>
        </p:spPr>
        <p:txBody>
          <a:bodyPr>
            <a:normAutofit/>
          </a:bodyPr>
          <a:lstStyle/>
          <a:p>
            <a:r>
              <a:rPr lang="ru-RU" dirty="0" smtClean="0"/>
              <a:t>Численность детского населения в пермском крае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2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66894" y="936001"/>
            <a:ext cx="4572516" cy="5772875"/>
            <a:chOff x="266894" y="936001"/>
            <a:chExt cx="4572516" cy="577287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76"/>
            <a:stretch/>
          </p:blipFill>
          <p:spPr>
            <a:xfrm>
              <a:off x="266894" y="936001"/>
              <a:ext cx="4572516" cy="5772875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1141620" y="2560982"/>
              <a:ext cx="3274553" cy="3133364"/>
              <a:chOff x="1571869" y="2804406"/>
              <a:chExt cx="2913213" cy="2686018"/>
            </a:xfrm>
          </p:grpSpPr>
          <p:graphicFrame>
            <p:nvGraphicFramePr>
              <p:cNvPr id="7" name="Диаграмма 6"/>
              <p:cNvGraphicFramePr/>
              <p:nvPr>
                <p:extLst>
                  <p:ext uri="{D42A27DB-BD31-4B8C-83A1-F6EECF244321}">
                    <p14:modId xmlns:p14="http://schemas.microsoft.com/office/powerpoint/2010/main" val="2708639315"/>
                  </p:ext>
                </p:extLst>
              </p:nvPr>
            </p:nvGraphicFramePr>
            <p:xfrm>
              <a:off x="1571869" y="2804406"/>
              <a:ext cx="2913213" cy="268601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8" name="Прямоугольник 7"/>
              <p:cNvSpPr/>
              <p:nvPr/>
            </p:nvSpPr>
            <p:spPr>
              <a:xfrm>
                <a:off x="2452894" y="3812232"/>
                <a:ext cx="1151160" cy="712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/>
                  <a:t> </a:t>
                </a:r>
                <a:r>
                  <a:rPr lang="ru-RU" sz="2800" b="1" dirty="0" smtClean="0"/>
                  <a:t>586 634</a:t>
                </a:r>
                <a:br>
                  <a:rPr lang="ru-RU" sz="2800" b="1" dirty="0" smtClean="0"/>
                </a:br>
                <a:r>
                  <a:rPr lang="ru-RU" sz="2000" b="1" dirty="0" smtClean="0"/>
                  <a:t>человек</a:t>
                </a:r>
                <a:endParaRPr lang="ru-RU" sz="2000" b="1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737826" y="2417270"/>
              <a:ext cx="110158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500 017</a:t>
              </a:r>
              <a:br>
                <a:rPr lang="ru-RU" sz="2400" b="1" dirty="0" smtClean="0"/>
              </a:br>
              <a:r>
                <a:rPr lang="ru-RU" dirty="0" smtClean="0"/>
                <a:t>0-14 лет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6499" y="2417270"/>
              <a:ext cx="102624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400" b="1" dirty="0" smtClean="0"/>
                <a:t>86 617</a:t>
              </a:r>
              <a:br>
                <a:rPr lang="ru-RU" sz="2400" b="1" dirty="0" smtClean="0"/>
              </a:br>
              <a:r>
                <a:rPr lang="ru-RU" dirty="0" smtClean="0"/>
                <a:t>15-17 лет</a:t>
              </a:r>
              <a:endParaRPr lang="ru-RU" dirty="0"/>
            </a:p>
          </p:txBody>
        </p:sp>
      </p:grpSp>
      <p:pic>
        <p:nvPicPr>
          <p:cNvPr id="88" name="Рисунок 8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82803" y="1848315"/>
            <a:ext cx="695004" cy="621846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5621" y="1818771"/>
            <a:ext cx="907997" cy="651390"/>
          </a:xfrm>
          <a:prstGeom prst="rect">
            <a:avLst/>
          </a:prstGeom>
        </p:spPr>
      </p:pic>
      <p:grpSp>
        <p:nvGrpSpPr>
          <p:cNvPr id="96" name="Группа 95"/>
          <p:cNvGrpSpPr/>
          <p:nvPr/>
        </p:nvGrpSpPr>
        <p:grpSpPr>
          <a:xfrm>
            <a:off x="6685267" y="1848315"/>
            <a:ext cx="3411477" cy="3655662"/>
            <a:chOff x="6096000" y="2560982"/>
            <a:chExt cx="3411477" cy="3655662"/>
          </a:xfrm>
        </p:grpSpPr>
        <p:sp>
          <p:nvSpPr>
            <p:cNvPr id="14" name="TextBox 13"/>
            <p:cNvSpPr txBox="1"/>
            <p:nvPr/>
          </p:nvSpPr>
          <p:spPr>
            <a:xfrm>
              <a:off x="6161914" y="4862427"/>
              <a:ext cx="3345563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ДЕТИ  ШКОЛЬНОГО ВОЗРАСТА</a:t>
              </a:r>
            </a:p>
            <a:p>
              <a:endParaRPr lang="en-US" b="1" dirty="0" smtClean="0"/>
            </a:p>
            <a:p>
              <a:pPr algn="ctr"/>
              <a:r>
                <a:rPr lang="en-US" sz="2800" b="1" dirty="0" smtClean="0"/>
                <a:t>421 124</a:t>
              </a:r>
              <a:r>
                <a:rPr lang="ru-RU" sz="2800" b="1" dirty="0" smtClean="0"/>
                <a:t> </a:t>
              </a:r>
              <a:endParaRPr lang="en-US" sz="2800" b="1" dirty="0" smtClean="0"/>
            </a:p>
            <a:p>
              <a:pPr algn="ctr"/>
              <a:r>
                <a:rPr lang="ru-RU" b="1" dirty="0" smtClean="0"/>
                <a:t> </a:t>
              </a:r>
              <a:endParaRPr lang="ru-RU" b="1" dirty="0"/>
            </a:p>
          </p:txBody>
        </p:sp>
        <p:grpSp>
          <p:nvGrpSpPr>
            <p:cNvPr id="95" name="Группа 94"/>
            <p:cNvGrpSpPr/>
            <p:nvPr/>
          </p:nvGrpSpPr>
          <p:grpSpPr>
            <a:xfrm>
              <a:off x="6096000" y="2614151"/>
              <a:ext cx="1329210" cy="1513513"/>
              <a:chOff x="7368211" y="3592751"/>
              <a:chExt cx="1329210" cy="151351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368211" y="4306045"/>
                <a:ext cx="132921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800" b="1" dirty="0" smtClean="0"/>
                  <a:t>300 564 </a:t>
                </a:r>
                <a:br>
                  <a:rPr lang="ru-RU" sz="2800" b="1" dirty="0" smtClean="0"/>
                </a:br>
                <a:r>
                  <a:rPr lang="ru-RU" dirty="0" smtClean="0"/>
                  <a:t>девочки </a:t>
                </a:r>
                <a:endParaRPr lang="ru-RU" dirty="0"/>
              </a:p>
            </p:txBody>
          </p:sp>
          <p:pic>
            <p:nvPicPr>
              <p:cNvPr id="92" name="Рисунок 91"/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7749328" y="3592751"/>
                <a:ext cx="566977" cy="713294"/>
              </a:xfrm>
              <a:prstGeom prst="rect">
                <a:avLst/>
              </a:prstGeom>
            </p:spPr>
          </p:pic>
        </p:grpSp>
        <p:grpSp>
          <p:nvGrpSpPr>
            <p:cNvPr id="94" name="Группа 93"/>
            <p:cNvGrpSpPr/>
            <p:nvPr/>
          </p:nvGrpSpPr>
          <p:grpSpPr>
            <a:xfrm>
              <a:off x="8112353" y="2560982"/>
              <a:ext cx="1329210" cy="1586671"/>
              <a:chOff x="5406476" y="3519593"/>
              <a:chExt cx="1329210" cy="158667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406476" y="4306045"/>
                <a:ext cx="132921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800" b="1" dirty="0" smtClean="0"/>
                  <a:t>286 070 </a:t>
                </a:r>
                <a:br>
                  <a:rPr lang="ru-RU" sz="2800" b="1" dirty="0" smtClean="0"/>
                </a:br>
                <a:r>
                  <a:rPr lang="ru-RU" dirty="0" smtClean="0"/>
                  <a:t>мальчики</a:t>
                </a:r>
                <a:endParaRPr lang="ru-RU" dirty="0"/>
              </a:p>
            </p:txBody>
          </p:sp>
          <p:pic>
            <p:nvPicPr>
              <p:cNvPr id="93" name="Рисунок 92"/>
              <p:cNvPicPr>
                <a:picLocks noChangeAspect="1"/>
              </p:cNvPicPr>
              <p:nvPr/>
            </p:nvPicPr>
            <p:blipFill>
              <a:blip r:embed="rId7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5766255" y="3519593"/>
                <a:ext cx="609653" cy="7864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036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показателя общей заболеваемости детского населения </a:t>
            </a:r>
            <a:r>
              <a:rPr lang="ru-RU" sz="2000" dirty="0" smtClean="0"/>
              <a:t>(на 1 000)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3</a:t>
            </a:fld>
            <a:endParaRPr lang="ru-RU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44797" y="954088"/>
            <a:ext cx="555120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dirty="0"/>
              <a:t>Общая заболеваемость детей в возрасте </a:t>
            </a:r>
            <a:br>
              <a:rPr lang="ru-RU" altLang="ru-RU" dirty="0"/>
            </a:br>
            <a:r>
              <a:rPr lang="ru-RU" altLang="ru-RU" dirty="0"/>
              <a:t>от 0 до 14 лет</a:t>
            </a:r>
            <a:endParaRPr lang="en-US" alt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15278" y="1734345"/>
            <a:ext cx="5980722" cy="2203450"/>
            <a:chOff x="127001" y="1600200"/>
            <a:chExt cx="5980722" cy="2203450"/>
          </a:xfrm>
        </p:grpSpPr>
        <p:graphicFrame>
          <p:nvGraphicFramePr>
            <p:cNvPr id="7" name="Диаграмма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6293507"/>
                </p:ext>
              </p:extLst>
            </p:nvPr>
          </p:nvGraphicFramePr>
          <p:xfrm>
            <a:off x="127001" y="1600200"/>
            <a:ext cx="5980722" cy="22034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Прямоугольник 21"/>
            <p:cNvSpPr>
              <a:spLocks noChangeArrowheads="1"/>
            </p:cNvSpPr>
            <p:nvPr/>
          </p:nvSpPr>
          <p:spPr bwMode="auto">
            <a:xfrm>
              <a:off x="5117537" y="1739260"/>
              <a:ext cx="97846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ru-RU" altLang="ru-RU" b="1" dirty="0">
                  <a:solidFill>
                    <a:schemeClr val="accent1"/>
                  </a:solidFill>
                </a:rPr>
                <a:t>▼14,4% </a:t>
              </a:r>
              <a:br>
                <a:rPr lang="ru-RU" altLang="ru-RU" b="1" dirty="0">
                  <a:solidFill>
                    <a:schemeClr val="accent1"/>
                  </a:solidFill>
                </a:rPr>
              </a:br>
              <a:r>
                <a:rPr lang="ru-RU" altLang="ru-RU" dirty="0">
                  <a:solidFill>
                    <a:schemeClr val="accent1"/>
                  </a:solidFill>
                </a:rPr>
                <a:t>за год </a:t>
              </a:r>
            </a:p>
          </p:txBody>
        </p:sp>
      </p:grp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544797" y="3835401"/>
            <a:ext cx="555120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dirty="0"/>
              <a:t>Общая заболеваемость подростков в возрасте </a:t>
            </a:r>
            <a:br>
              <a:rPr lang="ru-RU" altLang="ru-RU" dirty="0"/>
            </a:br>
            <a:r>
              <a:rPr lang="ru-RU" altLang="ru-RU" dirty="0"/>
              <a:t>от 15 до 17 лет</a:t>
            </a:r>
            <a:endParaRPr lang="en-US" alt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51146" y="4539700"/>
            <a:ext cx="6008078" cy="2330450"/>
            <a:chOff x="151146" y="4539700"/>
            <a:chExt cx="6008078" cy="2330450"/>
          </a:xfrm>
        </p:grpSpPr>
        <p:graphicFrame>
          <p:nvGraphicFramePr>
            <p:cNvPr id="11" name="Диаграмма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47270383"/>
                </p:ext>
              </p:extLst>
            </p:nvPr>
          </p:nvGraphicFramePr>
          <p:xfrm>
            <a:off x="151146" y="4539700"/>
            <a:ext cx="6008078" cy="23304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Прямоугольник 22"/>
            <p:cNvSpPr>
              <a:spLocks noChangeArrowheads="1"/>
            </p:cNvSpPr>
            <p:nvPr/>
          </p:nvSpPr>
          <p:spPr bwMode="auto">
            <a:xfrm>
              <a:off x="5144478" y="4897438"/>
              <a:ext cx="95152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ru-RU" altLang="ru-RU" b="1" dirty="0">
                  <a:solidFill>
                    <a:schemeClr val="accent1"/>
                  </a:solidFill>
                </a:rPr>
                <a:t>▼8,8</a:t>
              </a:r>
              <a:r>
                <a:rPr lang="ru-RU" altLang="ru-RU" sz="1600" b="1" dirty="0">
                  <a:solidFill>
                    <a:schemeClr val="accent1"/>
                  </a:solidFill>
                </a:rPr>
                <a:t>% </a:t>
              </a:r>
            </a:p>
          </p:txBody>
        </p:sp>
      </p:grpSp>
      <p:sp>
        <p:nvSpPr>
          <p:cNvPr id="14" name="Прямоугольник 4"/>
          <p:cNvSpPr>
            <a:spLocks noChangeArrowheads="1"/>
          </p:cNvSpPr>
          <p:nvPr/>
        </p:nvSpPr>
        <p:spPr bwMode="auto">
          <a:xfrm>
            <a:off x="6393690" y="948838"/>
            <a:ext cx="4679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dirty="0"/>
              <a:t>Структура общей заболеваемости  (%)</a:t>
            </a:r>
          </a:p>
        </p:txBody>
      </p:sp>
      <p:grpSp>
        <p:nvGrpSpPr>
          <p:cNvPr id="15" name="Группа 38"/>
          <p:cNvGrpSpPr>
            <a:grpSpLocks/>
          </p:cNvGrpSpPr>
          <p:nvPr/>
        </p:nvGrpSpPr>
        <p:grpSpPr bwMode="auto">
          <a:xfrm>
            <a:off x="6243280" y="1459389"/>
            <a:ext cx="5550786" cy="2376012"/>
            <a:chOff x="6935943" y="1513155"/>
            <a:chExt cx="5171677" cy="2524423"/>
          </a:xfrm>
        </p:grpSpPr>
        <p:graphicFrame>
          <p:nvGraphicFramePr>
            <p:cNvPr id="29" name="Диаграмма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78942562"/>
                </p:ext>
              </p:extLst>
            </p:nvPr>
          </p:nvGraphicFramePr>
          <p:xfrm>
            <a:off x="6935943" y="1513155"/>
            <a:ext cx="5171677" cy="2524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7748150" y="2431026"/>
              <a:ext cx="826215" cy="688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b="1" dirty="0"/>
                <a:t>0-14 </a:t>
              </a:r>
              <a:br>
                <a:rPr lang="ru-RU" altLang="ru-RU" sz="2400" b="1" dirty="0"/>
              </a:br>
              <a:r>
                <a:rPr lang="ru-RU" altLang="ru-RU" dirty="0"/>
                <a:t>лет</a:t>
              </a:r>
            </a:p>
          </p:txBody>
        </p:sp>
      </p:grp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408446"/>
              </p:ext>
            </p:extLst>
          </p:nvPr>
        </p:nvGraphicFramePr>
        <p:xfrm>
          <a:off x="8603527" y="1459389"/>
          <a:ext cx="3389505" cy="2036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073">
                  <a:extLst>
                    <a:ext uri="{9D8B030D-6E8A-4147-A177-3AD203B41FA5}">
                      <a16:colId xmlns:a16="http://schemas.microsoft.com/office/drawing/2014/main" xmlns="" val="821186512"/>
                    </a:ext>
                  </a:extLst>
                </a:gridCol>
                <a:gridCol w="2809432">
                  <a:extLst>
                    <a:ext uri="{9D8B030D-6E8A-4147-A177-3AD203B41FA5}">
                      <a16:colId xmlns:a16="http://schemas.microsoft.com/office/drawing/2014/main" xmlns="" val="13265731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 smtClean="0">
                          <a:effectLst/>
                        </a:rPr>
                        <a:t>болезни </a:t>
                      </a:r>
                      <a:r>
                        <a:rPr lang="ru-RU" sz="1200" u="none" strike="noStrike" dirty="0">
                          <a:effectLst/>
                        </a:rPr>
                        <a:t>органов дыхания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5568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болезни глаза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7533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болезни органов пищеварения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27948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травмы и отравления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0610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инфекционные болезни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3002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болезни кожи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2373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болезни крови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0275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психические расстройства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0297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200" u="none" strike="noStrike" dirty="0">
                          <a:effectLst/>
                        </a:rPr>
                        <a:t>другие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2050672"/>
                  </a:ext>
                </a:extLst>
              </a:tr>
            </a:tbl>
          </a:graphicData>
        </a:graphic>
      </p:graphicFrame>
      <p:grpSp>
        <p:nvGrpSpPr>
          <p:cNvPr id="31" name="Группа 38"/>
          <p:cNvGrpSpPr>
            <a:grpSpLocks/>
          </p:cNvGrpSpPr>
          <p:nvPr/>
        </p:nvGrpSpPr>
        <p:grpSpPr bwMode="auto">
          <a:xfrm>
            <a:off x="6243280" y="4067686"/>
            <a:ext cx="5550786" cy="2376012"/>
            <a:chOff x="6935943" y="1513155"/>
            <a:chExt cx="5171677" cy="2524423"/>
          </a:xfrm>
        </p:grpSpPr>
        <p:graphicFrame>
          <p:nvGraphicFramePr>
            <p:cNvPr id="32" name="Диаграмма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61882067"/>
                </p:ext>
              </p:extLst>
            </p:nvPr>
          </p:nvGraphicFramePr>
          <p:xfrm>
            <a:off x="6935943" y="1513155"/>
            <a:ext cx="5171677" cy="2524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3" name="TextBox 18"/>
            <p:cNvSpPr txBox="1">
              <a:spLocks noChangeArrowheads="1"/>
            </p:cNvSpPr>
            <p:nvPr/>
          </p:nvSpPr>
          <p:spPr bwMode="auto">
            <a:xfrm>
              <a:off x="7740683" y="2431026"/>
              <a:ext cx="841151" cy="784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b="1" dirty="0"/>
                <a:t>15-17 </a:t>
              </a:r>
              <a:br>
                <a:rPr lang="ru-RU" altLang="ru-RU" sz="2400" b="1" dirty="0"/>
              </a:br>
              <a:r>
                <a:rPr lang="ru-RU" altLang="ru-RU" dirty="0" smtClean="0"/>
                <a:t>лет</a:t>
              </a:r>
              <a:endParaRPr lang="ru-RU" altLang="ru-RU" dirty="0"/>
            </a:p>
          </p:txBody>
        </p:sp>
      </p:grp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41946"/>
              </p:ext>
            </p:extLst>
          </p:nvPr>
        </p:nvGraphicFramePr>
        <p:xfrm>
          <a:off x="8603526" y="3976065"/>
          <a:ext cx="3389505" cy="270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073">
                  <a:extLst>
                    <a:ext uri="{9D8B030D-6E8A-4147-A177-3AD203B41FA5}">
                      <a16:colId xmlns:a16="http://schemas.microsoft.com/office/drawing/2014/main" xmlns="" val="821186512"/>
                    </a:ext>
                  </a:extLst>
                </a:gridCol>
                <a:gridCol w="2809432">
                  <a:extLst>
                    <a:ext uri="{9D8B030D-6E8A-4147-A177-3AD203B41FA5}">
                      <a16:colId xmlns:a16="http://schemas.microsoft.com/office/drawing/2014/main" xmlns="" val="13265731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олезни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органов дыхания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5568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болезни глаза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1533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травмы и отравления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7749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болезни органов пищеварения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68676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болезни мочеполовой системы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7533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болезни костно-мышечной системы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27948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болезни нервной системы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0610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болезни кожи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3002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психические расстройства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2373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инфекционные болезни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0275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болезни крови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0297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12050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5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Профилактические медицинские осмотры несовершеннолетних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0332" y="936001"/>
            <a:ext cx="59064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dirty="0"/>
              <a:t>Структура выявленных заболеваний </a:t>
            </a:r>
            <a:br>
              <a:rPr lang="ru-RU" dirty="0"/>
            </a:br>
            <a:r>
              <a:rPr lang="ru-RU" dirty="0"/>
              <a:t>при проведении медицинских осмотров несовершеннолетних. </a:t>
            </a:r>
            <a:endParaRPr lang="ru-RU" dirty="0" smtClean="0"/>
          </a:p>
        </p:txBody>
      </p:sp>
      <p:grpSp>
        <p:nvGrpSpPr>
          <p:cNvPr id="30" name="Группа 29"/>
          <p:cNvGrpSpPr/>
          <p:nvPr/>
        </p:nvGrpSpPr>
        <p:grpSpPr>
          <a:xfrm>
            <a:off x="238103" y="5496859"/>
            <a:ext cx="5857897" cy="1296000"/>
            <a:chOff x="238103" y="5496859"/>
            <a:chExt cx="5857897" cy="1296000"/>
          </a:xfrm>
        </p:grpSpPr>
        <p:sp>
          <p:nvSpPr>
            <p:cNvPr id="6" name="Прямоугольник 8"/>
            <p:cNvSpPr>
              <a:spLocks noChangeArrowheads="1"/>
            </p:cNvSpPr>
            <p:nvPr/>
          </p:nvSpPr>
          <p:spPr bwMode="auto">
            <a:xfrm>
              <a:off x="1583870" y="5852472"/>
              <a:ext cx="451213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"/>
              <a:r>
                <a:rPr lang="ru-RU" altLang="ru-RU" sz="1600" dirty="0" smtClean="0"/>
                <a:t>болезни </a:t>
              </a:r>
              <a:r>
                <a:rPr lang="ru-RU" altLang="ru-RU" sz="1600" dirty="0"/>
                <a:t>эндокринной системы, </a:t>
              </a:r>
              <a:r>
                <a:rPr lang="ru-RU" altLang="ru-RU" sz="1600" dirty="0" smtClean="0"/>
                <a:t/>
              </a:r>
              <a:br>
                <a:rPr lang="ru-RU" altLang="ru-RU" sz="1600" dirty="0" smtClean="0"/>
              </a:br>
              <a:r>
                <a:rPr lang="ru-RU" altLang="ru-RU" sz="1600" dirty="0" smtClean="0"/>
                <a:t>расстройства </a:t>
              </a:r>
              <a:r>
                <a:rPr lang="ru-RU" altLang="ru-RU" sz="1600" dirty="0"/>
                <a:t>питания </a:t>
              </a:r>
              <a:r>
                <a:rPr lang="ru-RU" altLang="ru-RU" sz="1600" dirty="0" smtClean="0"/>
                <a:t>и </a:t>
              </a:r>
              <a:r>
                <a:rPr lang="ru-RU" altLang="ru-RU" sz="1600" dirty="0"/>
                <a:t>нарушения обмена веществ</a:t>
              </a:r>
              <a:endParaRPr lang="ru-RU" altLang="ru-RU" sz="16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grpSp>
          <p:nvGrpSpPr>
            <p:cNvPr id="7" name="Группа 30"/>
            <p:cNvGrpSpPr>
              <a:grpSpLocks/>
            </p:cNvGrpSpPr>
            <p:nvPr/>
          </p:nvGrpSpPr>
          <p:grpSpPr bwMode="auto">
            <a:xfrm>
              <a:off x="238103" y="5496859"/>
              <a:ext cx="1388613" cy="1296000"/>
              <a:chOff x="187926" y="5269382"/>
              <a:chExt cx="1705495" cy="1567735"/>
            </a:xfrm>
          </p:grpSpPr>
          <p:graphicFrame>
            <p:nvGraphicFramePr>
              <p:cNvPr id="25" name="Диаграмма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18867554"/>
                  </p:ext>
                </p:extLst>
              </p:nvPr>
            </p:nvGraphicFramePr>
            <p:xfrm>
              <a:off x="187926" y="5269382"/>
              <a:ext cx="1705495" cy="156773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9" name="TextBox 15"/>
              <p:cNvSpPr txBox="1">
                <a:spLocks noChangeArrowheads="1"/>
              </p:cNvSpPr>
              <p:nvPr/>
            </p:nvSpPr>
            <p:spPr bwMode="auto">
              <a:xfrm>
                <a:off x="619893" y="5774017"/>
                <a:ext cx="866670" cy="558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altLang="ru-RU" sz="2400" b="1" dirty="0"/>
                  <a:t>9,3</a:t>
                </a:r>
                <a:r>
                  <a:rPr lang="ru-RU" altLang="ru-RU" b="1" dirty="0"/>
                  <a:t>%</a:t>
                </a:r>
              </a:p>
            </p:txBody>
          </p:sp>
        </p:grpSp>
      </p:grpSp>
      <p:grpSp>
        <p:nvGrpSpPr>
          <p:cNvPr id="31" name="Группа 30"/>
          <p:cNvGrpSpPr/>
          <p:nvPr/>
        </p:nvGrpSpPr>
        <p:grpSpPr>
          <a:xfrm>
            <a:off x="280948" y="4280849"/>
            <a:ext cx="4534031" cy="1296000"/>
            <a:chOff x="280948" y="4280849"/>
            <a:chExt cx="4534031" cy="1296000"/>
          </a:xfrm>
        </p:grpSpPr>
        <p:grpSp>
          <p:nvGrpSpPr>
            <p:cNvPr id="10" name="Группа 31"/>
            <p:cNvGrpSpPr>
              <a:grpSpLocks/>
            </p:cNvGrpSpPr>
            <p:nvPr/>
          </p:nvGrpSpPr>
          <p:grpSpPr bwMode="auto">
            <a:xfrm>
              <a:off x="280948" y="4280849"/>
              <a:ext cx="1302922" cy="1296000"/>
              <a:chOff x="243416" y="4029410"/>
              <a:chExt cx="1545189" cy="1563335"/>
            </a:xfrm>
          </p:grpSpPr>
          <p:graphicFrame>
            <p:nvGraphicFramePr>
              <p:cNvPr id="24" name="Диаграмма 1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27177563"/>
                  </p:ext>
                </p:extLst>
              </p:nvPr>
            </p:nvGraphicFramePr>
            <p:xfrm>
              <a:off x="243416" y="4029410"/>
              <a:ext cx="1545189" cy="156333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2" name="TextBox 19"/>
              <p:cNvSpPr txBox="1">
                <a:spLocks noChangeArrowheads="1"/>
              </p:cNvSpPr>
              <p:nvPr/>
            </p:nvSpPr>
            <p:spPr bwMode="auto">
              <a:xfrm>
                <a:off x="527978" y="4515733"/>
                <a:ext cx="1004145" cy="5568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altLang="ru-RU" sz="2400" b="1" dirty="0"/>
                  <a:t>13,8</a:t>
                </a:r>
                <a:r>
                  <a:rPr lang="ru-RU" altLang="ru-RU" b="1" dirty="0"/>
                  <a:t>%</a:t>
                </a:r>
              </a:p>
            </p:txBody>
          </p:sp>
        </p:grpSp>
        <p:sp>
          <p:nvSpPr>
            <p:cNvPr id="13" name="Прямоугольник 21"/>
            <p:cNvSpPr>
              <a:spLocks noChangeArrowheads="1"/>
            </p:cNvSpPr>
            <p:nvPr/>
          </p:nvSpPr>
          <p:spPr bwMode="auto">
            <a:xfrm>
              <a:off x="1583870" y="4759572"/>
              <a:ext cx="32311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"/>
              <a:r>
                <a:rPr lang="ru-RU" altLang="ru-RU" sz="1600" dirty="0" smtClean="0"/>
                <a:t>болезни пищеварительного </a:t>
              </a:r>
              <a:r>
                <a:rPr lang="ru-RU" altLang="ru-RU" sz="1600" dirty="0"/>
                <a:t>тракта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53769" y="3036825"/>
            <a:ext cx="4215594" cy="1296000"/>
            <a:chOff x="253769" y="3036825"/>
            <a:chExt cx="4215594" cy="1296000"/>
          </a:xfrm>
        </p:grpSpPr>
        <p:grpSp>
          <p:nvGrpSpPr>
            <p:cNvPr id="14" name="Группа 32"/>
            <p:cNvGrpSpPr>
              <a:grpSpLocks/>
            </p:cNvGrpSpPr>
            <p:nvPr/>
          </p:nvGrpSpPr>
          <p:grpSpPr bwMode="auto">
            <a:xfrm>
              <a:off x="253769" y="3036825"/>
              <a:ext cx="1357280" cy="1296000"/>
              <a:chOff x="254860" y="2822607"/>
              <a:chExt cx="1610968" cy="1531485"/>
            </a:xfrm>
          </p:grpSpPr>
          <p:graphicFrame>
            <p:nvGraphicFramePr>
              <p:cNvPr id="23" name="Диаграмма 2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88533538"/>
                  </p:ext>
                </p:extLst>
              </p:nvPr>
            </p:nvGraphicFramePr>
            <p:xfrm>
              <a:off x="254860" y="2822607"/>
              <a:ext cx="1610968" cy="153148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6" name="TextBox 23"/>
              <p:cNvSpPr txBox="1">
                <a:spLocks noChangeArrowheads="1"/>
              </p:cNvSpPr>
              <p:nvPr/>
            </p:nvSpPr>
            <p:spPr bwMode="auto">
              <a:xfrm>
                <a:off x="565330" y="3313252"/>
                <a:ext cx="990026" cy="461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altLang="ru-RU" sz="2400" b="1" dirty="0"/>
                  <a:t>16,5</a:t>
                </a:r>
                <a:r>
                  <a:rPr lang="ru-RU" altLang="ru-RU" b="1" dirty="0"/>
                  <a:t>%</a:t>
                </a:r>
              </a:p>
            </p:txBody>
          </p:sp>
        </p:grpSp>
        <p:sp>
          <p:nvSpPr>
            <p:cNvPr id="17" name="Прямоугольник 25"/>
            <p:cNvSpPr>
              <a:spLocks noChangeArrowheads="1"/>
            </p:cNvSpPr>
            <p:nvPr/>
          </p:nvSpPr>
          <p:spPr bwMode="auto">
            <a:xfrm>
              <a:off x="1583871" y="3392438"/>
              <a:ext cx="28854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"/>
              <a:r>
                <a:rPr lang="ru-RU" altLang="ru-RU" sz="1600" dirty="0" smtClean="0"/>
                <a:t>болезни </a:t>
              </a:r>
              <a:r>
                <a:rPr lang="ru-RU" altLang="ru-RU" sz="1600" dirty="0"/>
                <a:t>глаза </a:t>
              </a:r>
              <a:r>
                <a:rPr lang="ru-RU" altLang="ru-RU" sz="1600" dirty="0" smtClean="0"/>
                <a:t/>
              </a:r>
              <a:br>
                <a:rPr lang="ru-RU" altLang="ru-RU" sz="1600" dirty="0" smtClean="0"/>
              </a:br>
              <a:r>
                <a:rPr lang="ru-RU" altLang="ru-RU" sz="1600" dirty="0" smtClean="0"/>
                <a:t>и </a:t>
              </a:r>
              <a:r>
                <a:rPr lang="ru-RU" altLang="ru-RU" sz="1600" dirty="0"/>
                <a:t>его придаточного аппарата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52946" y="1868968"/>
            <a:ext cx="4208919" cy="1296000"/>
            <a:chOff x="252946" y="1868968"/>
            <a:chExt cx="4208919" cy="1296000"/>
          </a:xfrm>
        </p:grpSpPr>
        <p:grpSp>
          <p:nvGrpSpPr>
            <p:cNvPr id="18" name="Группа 33"/>
            <p:cNvGrpSpPr>
              <a:grpSpLocks/>
            </p:cNvGrpSpPr>
            <p:nvPr/>
          </p:nvGrpSpPr>
          <p:grpSpPr bwMode="auto">
            <a:xfrm>
              <a:off x="252946" y="1868968"/>
              <a:ext cx="1358927" cy="1296000"/>
              <a:chOff x="254860" y="2822607"/>
              <a:chExt cx="1610968" cy="1531485"/>
            </a:xfrm>
          </p:grpSpPr>
          <p:graphicFrame>
            <p:nvGraphicFramePr>
              <p:cNvPr id="22" name="Диаграмма 3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76334831"/>
                  </p:ext>
                </p:extLst>
              </p:nvPr>
            </p:nvGraphicFramePr>
            <p:xfrm>
              <a:off x="254860" y="2822607"/>
              <a:ext cx="1610968" cy="153148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20" name="TextBox 35"/>
              <p:cNvSpPr txBox="1">
                <a:spLocks noChangeArrowheads="1"/>
              </p:cNvSpPr>
              <p:nvPr/>
            </p:nvSpPr>
            <p:spPr bwMode="auto">
              <a:xfrm>
                <a:off x="654202" y="3286763"/>
                <a:ext cx="846238" cy="462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2400" b="1" dirty="0"/>
                  <a:t>21,4</a:t>
                </a:r>
                <a:r>
                  <a:rPr lang="ru-RU" altLang="ru-RU" b="1" dirty="0"/>
                  <a:t>%</a:t>
                </a:r>
              </a:p>
            </p:txBody>
          </p:sp>
        </p:grpSp>
        <p:sp>
          <p:nvSpPr>
            <p:cNvPr id="21" name="Прямоугольник 36"/>
            <p:cNvSpPr>
              <a:spLocks noChangeArrowheads="1"/>
            </p:cNvSpPr>
            <p:nvPr/>
          </p:nvSpPr>
          <p:spPr bwMode="auto">
            <a:xfrm>
              <a:off x="1583870" y="2224581"/>
              <a:ext cx="287799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"/>
              <a:r>
                <a:rPr lang="ru-RU" altLang="ru-RU" sz="1600" dirty="0" smtClean="0"/>
                <a:t>болезни </a:t>
              </a:r>
              <a:r>
                <a:rPr lang="ru-RU" altLang="ru-RU" sz="1600" dirty="0"/>
                <a:t>костно-мышечной системы</a:t>
              </a:r>
            </a:p>
          </p:txBody>
        </p:sp>
      </p:grpSp>
      <p:grpSp>
        <p:nvGrpSpPr>
          <p:cNvPr id="39" name="Группа 37"/>
          <p:cNvGrpSpPr>
            <a:grpSpLocks/>
          </p:cNvGrpSpPr>
          <p:nvPr/>
        </p:nvGrpSpPr>
        <p:grpSpPr bwMode="auto">
          <a:xfrm>
            <a:off x="4948321" y="1868968"/>
            <a:ext cx="7374309" cy="4302580"/>
            <a:chOff x="4931353" y="1610824"/>
            <a:chExt cx="7269884" cy="4302854"/>
          </a:xfrm>
        </p:grpSpPr>
        <p:graphicFrame>
          <p:nvGraphicFramePr>
            <p:cNvPr id="40" name="Диаграмма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54900389"/>
                </p:ext>
              </p:extLst>
            </p:nvPr>
          </p:nvGraphicFramePr>
          <p:xfrm>
            <a:off x="4931353" y="2181724"/>
            <a:ext cx="2569746" cy="28992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1" name="TextBox 9"/>
            <p:cNvSpPr txBox="1">
              <a:spLocks noChangeArrowheads="1"/>
            </p:cNvSpPr>
            <p:nvPr/>
          </p:nvSpPr>
          <p:spPr bwMode="auto">
            <a:xfrm>
              <a:off x="7616992" y="1610824"/>
              <a:ext cx="2905565" cy="861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400" b="1" dirty="0" smtClean="0"/>
                <a:t>21,9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  <a:p>
              <a:r>
                <a:rPr lang="ru-RU" altLang="ru-RU" sz="1400" b="1" dirty="0"/>
                <a:t>1 группа здоровья</a:t>
              </a:r>
              <a:r>
                <a:rPr lang="ru-RU" altLang="ru-RU" sz="1200" b="1" dirty="0"/>
                <a:t> </a:t>
              </a:r>
            </a:p>
            <a:p>
              <a:r>
                <a:rPr lang="ru-RU" altLang="ru-RU" sz="1200" dirty="0">
                  <a:cs typeface="Times New Roman" pitchFamily="18" charset="0"/>
                </a:rPr>
                <a:t>здоровые несовершеннолетние  </a:t>
              </a:r>
              <a:r>
                <a:rPr lang="ru-RU" altLang="ru-RU" sz="1200" dirty="0">
                  <a:solidFill>
                    <a:srgbClr val="C00000"/>
                  </a:solidFill>
                </a:rPr>
                <a:t>  </a:t>
              </a:r>
            </a:p>
          </p:txBody>
        </p:sp>
        <p:sp>
          <p:nvSpPr>
            <p:cNvPr id="42" name="TextBox 13"/>
            <p:cNvSpPr txBox="1">
              <a:spLocks noChangeArrowheads="1"/>
            </p:cNvSpPr>
            <p:nvPr/>
          </p:nvSpPr>
          <p:spPr bwMode="auto">
            <a:xfrm>
              <a:off x="7616992" y="4682494"/>
              <a:ext cx="4049793" cy="1231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400" b="1" dirty="0" smtClean="0"/>
                <a:t>0,7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  <a:p>
              <a:r>
                <a:rPr lang="ru-RU" altLang="ru-RU" sz="1400" b="1" dirty="0"/>
                <a:t>4-5 группы здоровья</a:t>
              </a:r>
              <a:r>
                <a:rPr lang="ru-RU" altLang="ru-RU" sz="1400" dirty="0">
                  <a:cs typeface="Times New Roman" pitchFamily="18" charset="0"/>
                </a:rPr>
                <a:t> </a:t>
              </a:r>
              <a:br>
                <a:rPr lang="ru-RU" altLang="ru-RU" sz="1400" dirty="0">
                  <a:cs typeface="Times New Roman" pitchFamily="18" charset="0"/>
                </a:rPr>
              </a:br>
              <a:r>
                <a:rPr lang="ru-RU" altLang="ru-RU" sz="1200" dirty="0">
                  <a:cs typeface="Times New Roman" pitchFamily="18" charset="0"/>
                </a:rPr>
                <a:t>несовершеннолетние, страдающие хроническими заболеваниями с частыми обострениями, требующими назначения поддерживающего лечения, дети-инвалиды</a:t>
              </a:r>
              <a:endParaRPr lang="ru-RU" altLang="ru-RU" sz="1200" dirty="0"/>
            </a:p>
          </p:txBody>
        </p:sp>
        <p:sp>
          <p:nvSpPr>
            <p:cNvPr id="43" name="TextBox 14"/>
            <p:cNvSpPr txBox="1">
              <a:spLocks noChangeArrowheads="1"/>
            </p:cNvSpPr>
            <p:nvPr/>
          </p:nvSpPr>
          <p:spPr bwMode="auto">
            <a:xfrm>
              <a:off x="7616992" y="2569551"/>
              <a:ext cx="4253049" cy="1231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400" b="1" dirty="0" smtClean="0"/>
                <a:t>63,5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  <a:p>
              <a:r>
                <a:rPr lang="ru-RU" altLang="ru-RU" sz="1400" b="1" dirty="0"/>
                <a:t>2 группа здоровья</a:t>
              </a:r>
              <a:r>
                <a:rPr lang="ru-RU" altLang="ru-RU" sz="1400" b="1" dirty="0">
                  <a:cs typeface="Times New Roman" pitchFamily="18" charset="0"/>
                </a:rPr>
                <a:t> </a:t>
              </a:r>
            </a:p>
            <a:p>
              <a:r>
                <a:rPr lang="ru-RU" altLang="ru-RU" sz="1200" dirty="0">
                  <a:cs typeface="Times New Roman" pitchFamily="18" charset="0"/>
                </a:rPr>
                <a:t>несовершеннолетние с имеющимися функциональными </a:t>
              </a:r>
            </a:p>
            <a:p>
              <a:r>
                <a:rPr lang="ru-RU" altLang="ru-RU" sz="1200" dirty="0">
                  <a:cs typeface="Times New Roman" pitchFamily="18" charset="0"/>
                </a:rPr>
                <a:t>и морфофункциональными нарушениями  </a:t>
              </a:r>
            </a:p>
            <a:p>
              <a:r>
                <a:rPr lang="ru-RU" altLang="ru-RU" sz="1200" dirty="0">
                  <a:cs typeface="Times New Roman" pitchFamily="18" charset="0"/>
                </a:rPr>
                <a:t>при сохранности функций органов и систем организма</a:t>
              </a:r>
              <a:endParaRPr lang="ru-RU" altLang="ru-RU" sz="1200" dirty="0"/>
            </a:p>
          </p:txBody>
        </p:sp>
        <p:sp>
          <p:nvSpPr>
            <p:cNvPr id="44" name="TextBox 12"/>
            <p:cNvSpPr txBox="1">
              <a:spLocks noChangeArrowheads="1"/>
            </p:cNvSpPr>
            <p:nvPr/>
          </p:nvSpPr>
          <p:spPr bwMode="auto">
            <a:xfrm>
              <a:off x="7616992" y="3676821"/>
              <a:ext cx="4584245" cy="1046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400" b="1" dirty="0" smtClean="0"/>
                <a:t>13,9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  <a:p>
              <a:r>
                <a:rPr lang="ru-RU" altLang="ru-RU" sz="1400" b="1" dirty="0"/>
                <a:t>3 группа здоровья</a:t>
              </a:r>
            </a:p>
            <a:p>
              <a:r>
                <a:rPr lang="ru-RU" altLang="ru-RU" sz="1200" dirty="0">
                  <a:cs typeface="Times New Roman" pitchFamily="18" charset="0"/>
                </a:rPr>
                <a:t>несовершеннолетние, страдающие хроническими заболеваниями  </a:t>
              </a:r>
              <a:br>
                <a:rPr lang="ru-RU" altLang="ru-RU" sz="1200" dirty="0">
                  <a:cs typeface="Times New Roman" pitchFamily="18" charset="0"/>
                </a:rPr>
              </a:br>
              <a:r>
                <a:rPr lang="ru-RU" altLang="ru-RU" sz="1200" dirty="0">
                  <a:cs typeface="Times New Roman" pitchFamily="18" charset="0"/>
                </a:rPr>
                <a:t>в стадии клинической ремиссии</a:t>
              </a:r>
              <a:r>
                <a:rPr lang="ru-RU" altLang="ru-RU" sz="12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75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летней оздоровительной кампании 2020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9200" y="951541"/>
            <a:ext cx="1138264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chemeClr val="accent1"/>
                </a:solidFill>
              </a:rPr>
              <a:t>Определен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/>
                </a:solidFill>
              </a:rPr>
              <a:t>перечень</a:t>
            </a:r>
            <a:r>
              <a:rPr lang="ru-RU" dirty="0" smtClean="0"/>
              <a:t> медицинских организаций для оказания медицинской помощи детям, отдыхающим в загородных оздоровительных организациях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20 МО для оказания первичной медико-санитарной помощи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9 МО для оказания скорой медицинской помощи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14 МО для оказания стационарной помощи детям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9 МО для оказания стационарной помощи работникам загородных </a:t>
            </a:r>
            <a:r>
              <a:rPr lang="ru-RU" dirty="0"/>
              <a:t>оздоровительных организаций </a:t>
            </a:r>
            <a:endParaRPr lang="ru-RU" dirty="0" smtClean="0"/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chemeClr val="accent1"/>
                </a:solidFill>
              </a:rPr>
              <a:t>Определен алгоритм </a:t>
            </a:r>
            <a:r>
              <a:rPr lang="ru-RU" dirty="0" smtClean="0"/>
              <a:t>действий медицинского персонала при выявлении у ребенка в загородных организациях отдыха детей </a:t>
            </a:r>
            <a:br>
              <a:rPr lang="ru-RU" dirty="0" smtClean="0"/>
            </a:br>
            <a:r>
              <a:rPr lang="ru-RU" dirty="0" smtClean="0"/>
              <a:t>и их оздоровления острого респираторного заболевания, внебольничной пневмонии или при подозрении на новую коронавирусную инфекцию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10659" y="4693512"/>
            <a:ext cx="138691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100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dirty="0"/>
              <a:t>медицинских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работников</a:t>
            </a:r>
            <a:endParaRPr lang="ru-RU" dirty="0"/>
          </a:p>
        </p:txBody>
      </p:sp>
      <p:grpSp>
        <p:nvGrpSpPr>
          <p:cNvPr id="100" name="Группа 99"/>
          <p:cNvGrpSpPr/>
          <p:nvPr/>
        </p:nvGrpSpPr>
        <p:grpSpPr>
          <a:xfrm>
            <a:off x="5270511" y="4552770"/>
            <a:ext cx="2632459" cy="1515471"/>
            <a:chOff x="4786278" y="4572544"/>
            <a:chExt cx="2632459" cy="1515471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4814605" y="5304778"/>
              <a:ext cx="2604132" cy="783237"/>
              <a:chOff x="9553443" y="2102476"/>
              <a:chExt cx="2604132" cy="783237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0117282" y="2280419"/>
                <a:ext cx="2040293" cy="605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ru-RU" sz="2400" b="1" dirty="0" smtClean="0"/>
                  <a:t>48</a:t>
                </a:r>
                <a:br>
                  <a:rPr lang="ru-RU" sz="2400" b="1" dirty="0" smtClean="0"/>
                </a:br>
                <a:r>
                  <a:rPr lang="ru-RU" sz="1600" dirty="0" smtClean="0"/>
                  <a:t>медицинских сестер</a:t>
                </a:r>
                <a:endParaRPr lang="ru-RU" sz="1600" dirty="0"/>
              </a:p>
            </p:txBody>
          </p:sp>
          <p:pic>
            <p:nvPicPr>
              <p:cNvPr id="61" name="Рисунок 6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53443" y="2102476"/>
                <a:ext cx="476057" cy="646949"/>
              </a:xfrm>
              <a:prstGeom prst="rect">
                <a:avLst/>
              </a:prstGeom>
            </p:spPr>
          </p:pic>
        </p:grpSp>
        <p:grpSp>
          <p:nvGrpSpPr>
            <p:cNvPr id="63" name="Группа 62"/>
            <p:cNvGrpSpPr/>
            <p:nvPr/>
          </p:nvGrpSpPr>
          <p:grpSpPr>
            <a:xfrm>
              <a:off x="4786278" y="4572544"/>
              <a:ext cx="1218027" cy="783952"/>
              <a:chOff x="7819465" y="2067927"/>
              <a:chExt cx="1218027" cy="78395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8395970" y="2246585"/>
                <a:ext cx="641522" cy="605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ru-RU" sz="2400" b="1" dirty="0" smtClean="0"/>
                  <a:t>52</a:t>
                </a:r>
                <a:br>
                  <a:rPr lang="ru-RU" sz="2400" b="1" dirty="0" smtClean="0"/>
                </a:br>
                <a:r>
                  <a:rPr lang="ru-RU" sz="1600" dirty="0" smtClean="0"/>
                  <a:t>врача</a:t>
                </a:r>
                <a:endParaRPr lang="ru-RU" sz="1600" dirty="0"/>
              </a:p>
            </p:txBody>
          </p:sp>
          <p:pic>
            <p:nvPicPr>
              <p:cNvPr id="62" name="Рисунок 6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19465" y="2067927"/>
                <a:ext cx="488723" cy="658534"/>
              </a:xfrm>
              <a:prstGeom prst="rect">
                <a:avLst/>
              </a:prstGeom>
            </p:spPr>
          </p:pic>
        </p:grpSp>
      </p:grpSp>
      <p:grpSp>
        <p:nvGrpSpPr>
          <p:cNvPr id="101" name="Группа 100"/>
          <p:cNvGrpSpPr/>
          <p:nvPr/>
        </p:nvGrpSpPr>
        <p:grpSpPr>
          <a:xfrm>
            <a:off x="8837121" y="4536503"/>
            <a:ext cx="2057987" cy="1575900"/>
            <a:chOff x="8127994" y="4524233"/>
            <a:chExt cx="2057987" cy="1575900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8152942" y="4524233"/>
              <a:ext cx="1515268" cy="800219"/>
              <a:chOff x="7211804" y="3824853"/>
              <a:chExt cx="1515268" cy="800219"/>
            </a:xfrm>
          </p:grpSpPr>
          <p:sp>
            <p:nvSpPr>
              <p:cNvPr id="68" name="Freeform 49"/>
              <p:cNvSpPr>
                <a:spLocks noEditPoints="1"/>
              </p:cNvSpPr>
              <p:nvPr/>
            </p:nvSpPr>
            <p:spPr bwMode="auto">
              <a:xfrm>
                <a:off x="7211804" y="3925521"/>
                <a:ext cx="558806" cy="586629"/>
              </a:xfrm>
              <a:custGeom>
                <a:avLst/>
                <a:gdLst>
                  <a:gd name="T0" fmla="*/ 448 w 1544"/>
                  <a:gd name="T1" fmla="*/ 1628 h 1656"/>
                  <a:gd name="T2" fmla="*/ 562 w 1544"/>
                  <a:gd name="T3" fmla="*/ 1604 h 1656"/>
                  <a:gd name="T4" fmla="*/ 605 w 1544"/>
                  <a:gd name="T5" fmla="*/ 951 h 1656"/>
                  <a:gd name="T6" fmla="*/ 431 w 1544"/>
                  <a:gd name="T7" fmla="*/ 1050 h 1656"/>
                  <a:gd name="T8" fmla="*/ 357 w 1544"/>
                  <a:gd name="T9" fmla="*/ 1540 h 1656"/>
                  <a:gd name="T10" fmla="*/ 72 w 1544"/>
                  <a:gd name="T11" fmla="*/ 1315 h 1656"/>
                  <a:gd name="T12" fmla="*/ 61 w 1544"/>
                  <a:gd name="T13" fmla="*/ 576 h 1656"/>
                  <a:gd name="T14" fmla="*/ 153 w 1544"/>
                  <a:gd name="T15" fmla="*/ 85 h 1656"/>
                  <a:gd name="T16" fmla="*/ 587 w 1544"/>
                  <a:gd name="T17" fmla="*/ 331 h 1656"/>
                  <a:gd name="T18" fmla="*/ 538 w 1544"/>
                  <a:gd name="T19" fmla="*/ 265 h 1656"/>
                  <a:gd name="T20" fmla="*/ 114 w 1544"/>
                  <a:gd name="T21" fmla="*/ 280 h 1656"/>
                  <a:gd name="T22" fmla="*/ 537 w 1544"/>
                  <a:gd name="T23" fmla="*/ 565 h 1656"/>
                  <a:gd name="T24" fmla="*/ 563 w 1544"/>
                  <a:gd name="T25" fmla="*/ 421 h 1656"/>
                  <a:gd name="T26" fmla="*/ 587 w 1544"/>
                  <a:gd name="T27" fmla="*/ 564 h 1656"/>
                  <a:gd name="T28" fmla="*/ 652 w 1544"/>
                  <a:gd name="T29" fmla="*/ 962 h 1656"/>
                  <a:gd name="T30" fmla="*/ 1007 w 1544"/>
                  <a:gd name="T31" fmla="*/ 996 h 1656"/>
                  <a:gd name="T32" fmla="*/ 1250 w 1544"/>
                  <a:gd name="T33" fmla="*/ 1020 h 1656"/>
                  <a:gd name="T34" fmla="*/ 1281 w 1544"/>
                  <a:gd name="T35" fmla="*/ 1067 h 1656"/>
                  <a:gd name="T36" fmla="*/ 1450 w 1544"/>
                  <a:gd name="T37" fmla="*/ 1186 h 1656"/>
                  <a:gd name="T38" fmla="*/ 1397 w 1544"/>
                  <a:gd name="T39" fmla="*/ 1472 h 1656"/>
                  <a:gd name="T40" fmla="*/ 1248 w 1544"/>
                  <a:gd name="T41" fmla="*/ 1616 h 1656"/>
                  <a:gd name="T42" fmla="*/ 576 w 1544"/>
                  <a:gd name="T43" fmla="*/ 1656 h 1656"/>
                  <a:gd name="T44" fmla="*/ 58 w 1544"/>
                  <a:gd name="T45" fmla="*/ 918 h 1656"/>
                  <a:gd name="T46" fmla="*/ 69 w 1544"/>
                  <a:gd name="T47" fmla="*/ 1174 h 1656"/>
                  <a:gd name="T48" fmla="*/ 604 w 1544"/>
                  <a:gd name="T49" fmla="*/ 883 h 1656"/>
                  <a:gd name="T50" fmla="*/ 1150 w 1544"/>
                  <a:gd name="T51" fmla="*/ 1055 h 1656"/>
                  <a:gd name="T52" fmla="*/ 908 w 1544"/>
                  <a:gd name="T53" fmla="*/ 1067 h 1656"/>
                  <a:gd name="T54" fmla="*/ 1014 w 1544"/>
                  <a:gd name="T55" fmla="*/ 1608 h 1656"/>
                  <a:gd name="T56" fmla="*/ 862 w 1544"/>
                  <a:gd name="T57" fmla="*/ 1053 h 1656"/>
                  <a:gd name="T58" fmla="*/ 641 w 1544"/>
                  <a:gd name="T59" fmla="*/ 1484 h 1656"/>
                  <a:gd name="T60" fmla="*/ 304 w 1544"/>
                  <a:gd name="T61" fmla="*/ 1507 h 1656"/>
                  <a:gd name="T62" fmla="*/ 304 w 1544"/>
                  <a:gd name="T63" fmla="*/ 1507 h 1656"/>
                  <a:gd name="T64" fmla="*/ 1252 w 1544"/>
                  <a:gd name="T65" fmla="*/ 1492 h 1656"/>
                  <a:gd name="T66" fmla="*/ 1197 w 1544"/>
                  <a:gd name="T67" fmla="*/ 1066 h 1656"/>
                  <a:gd name="T68" fmla="*/ 527 w 1544"/>
                  <a:gd name="T69" fmla="*/ 614 h 1656"/>
                  <a:gd name="T70" fmla="*/ 49 w 1544"/>
                  <a:gd name="T71" fmla="*/ 857 h 1656"/>
                  <a:gd name="T72" fmla="*/ 1300 w 1544"/>
                  <a:gd name="T73" fmla="*/ 1304 h 1656"/>
                  <a:gd name="T74" fmla="*/ 1432 w 1544"/>
                  <a:gd name="T75" fmla="*/ 1234 h 1656"/>
                  <a:gd name="T76" fmla="*/ 1300 w 1544"/>
                  <a:gd name="T77" fmla="*/ 1304 h 1656"/>
                  <a:gd name="T78" fmla="*/ 1447 w 1544"/>
                  <a:gd name="T79" fmla="*/ 1409 h 1656"/>
                  <a:gd name="T80" fmla="*/ 1311 w 1544"/>
                  <a:gd name="T81" fmla="*/ 1353 h 1656"/>
                  <a:gd name="T82" fmla="*/ 1067 w 1544"/>
                  <a:gd name="T83" fmla="*/ 1005 h 1656"/>
                  <a:gd name="T84" fmla="*/ 1212 w 1544"/>
                  <a:gd name="T85" fmla="*/ 991 h 1656"/>
                  <a:gd name="T86" fmla="*/ 1067 w 1544"/>
                  <a:gd name="T87" fmla="*/ 1005 h 1656"/>
                  <a:gd name="T88" fmla="*/ 1372 w 1544"/>
                  <a:gd name="T89" fmla="*/ 1186 h 1656"/>
                  <a:gd name="T90" fmla="*/ 1294 w 1544"/>
                  <a:gd name="T91" fmla="*/ 1116 h 1656"/>
                  <a:gd name="T92" fmla="*/ 1349 w 1544"/>
                  <a:gd name="T93" fmla="*/ 1488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44" h="1656">
                    <a:moveTo>
                      <a:pt x="576" y="1656"/>
                    </a:moveTo>
                    <a:cubicBezTo>
                      <a:pt x="554" y="1648"/>
                      <a:pt x="530" y="1650"/>
                      <a:pt x="508" y="1644"/>
                    </a:cubicBezTo>
                    <a:cubicBezTo>
                      <a:pt x="488" y="1638"/>
                      <a:pt x="468" y="1634"/>
                      <a:pt x="448" y="1628"/>
                    </a:cubicBezTo>
                    <a:cubicBezTo>
                      <a:pt x="431" y="1624"/>
                      <a:pt x="425" y="1613"/>
                      <a:pt x="428" y="1599"/>
                    </a:cubicBezTo>
                    <a:cubicBezTo>
                      <a:pt x="431" y="1585"/>
                      <a:pt x="443" y="1578"/>
                      <a:pt x="459" y="1582"/>
                    </a:cubicBezTo>
                    <a:cubicBezTo>
                      <a:pt x="493" y="1591"/>
                      <a:pt x="528" y="1599"/>
                      <a:pt x="562" y="1604"/>
                    </a:cubicBezTo>
                    <a:cubicBezTo>
                      <a:pt x="565" y="1604"/>
                      <a:pt x="568" y="1604"/>
                      <a:pt x="571" y="1604"/>
                    </a:cubicBezTo>
                    <a:cubicBezTo>
                      <a:pt x="603" y="1421"/>
                      <a:pt x="635" y="1237"/>
                      <a:pt x="667" y="1052"/>
                    </a:cubicBezTo>
                    <a:cubicBezTo>
                      <a:pt x="617" y="1036"/>
                      <a:pt x="599" y="1000"/>
                      <a:pt x="605" y="951"/>
                    </a:cubicBezTo>
                    <a:cubicBezTo>
                      <a:pt x="598" y="949"/>
                      <a:pt x="595" y="953"/>
                      <a:pt x="591" y="955"/>
                    </a:cubicBezTo>
                    <a:cubicBezTo>
                      <a:pt x="542" y="981"/>
                      <a:pt x="493" y="1007"/>
                      <a:pt x="444" y="1032"/>
                    </a:cubicBezTo>
                    <a:cubicBezTo>
                      <a:pt x="436" y="1036"/>
                      <a:pt x="432" y="1040"/>
                      <a:pt x="431" y="1050"/>
                    </a:cubicBezTo>
                    <a:cubicBezTo>
                      <a:pt x="408" y="1185"/>
                      <a:pt x="385" y="1319"/>
                      <a:pt x="361" y="1454"/>
                    </a:cubicBezTo>
                    <a:cubicBezTo>
                      <a:pt x="358" y="1477"/>
                      <a:pt x="354" y="1499"/>
                      <a:pt x="350" y="1522"/>
                    </a:cubicBezTo>
                    <a:cubicBezTo>
                      <a:pt x="348" y="1530"/>
                      <a:pt x="349" y="1535"/>
                      <a:pt x="357" y="1540"/>
                    </a:cubicBezTo>
                    <a:cubicBezTo>
                      <a:pt x="371" y="1548"/>
                      <a:pt x="374" y="1561"/>
                      <a:pt x="367" y="1573"/>
                    </a:cubicBezTo>
                    <a:cubicBezTo>
                      <a:pt x="360" y="1585"/>
                      <a:pt x="346" y="1588"/>
                      <a:pt x="332" y="1580"/>
                    </a:cubicBezTo>
                    <a:cubicBezTo>
                      <a:pt x="219" y="1518"/>
                      <a:pt x="132" y="1430"/>
                      <a:pt x="72" y="1315"/>
                    </a:cubicBezTo>
                    <a:cubicBezTo>
                      <a:pt x="22" y="1218"/>
                      <a:pt x="0" y="1115"/>
                      <a:pt x="1" y="1007"/>
                    </a:cubicBezTo>
                    <a:cubicBezTo>
                      <a:pt x="1" y="900"/>
                      <a:pt x="1" y="794"/>
                      <a:pt x="0" y="687"/>
                    </a:cubicBezTo>
                    <a:cubicBezTo>
                      <a:pt x="0" y="638"/>
                      <a:pt x="15" y="599"/>
                      <a:pt x="61" y="576"/>
                    </a:cubicBezTo>
                    <a:cubicBezTo>
                      <a:pt x="69" y="572"/>
                      <a:pt x="66" y="566"/>
                      <a:pt x="66" y="560"/>
                    </a:cubicBezTo>
                    <a:cubicBezTo>
                      <a:pt x="66" y="468"/>
                      <a:pt x="67" y="376"/>
                      <a:pt x="66" y="285"/>
                    </a:cubicBezTo>
                    <a:cubicBezTo>
                      <a:pt x="66" y="205"/>
                      <a:pt x="93" y="137"/>
                      <a:pt x="153" y="85"/>
                    </a:cubicBezTo>
                    <a:cubicBezTo>
                      <a:pt x="228" y="19"/>
                      <a:pt x="315" y="0"/>
                      <a:pt x="409" y="32"/>
                    </a:cubicBezTo>
                    <a:cubicBezTo>
                      <a:pt x="506" y="65"/>
                      <a:pt x="564" y="134"/>
                      <a:pt x="583" y="235"/>
                    </a:cubicBezTo>
                    <a:cubicBezTo>
                      <a:pt x="589" y="267"/>
                      <a:pt x="587" y="299"/>
                      <a:pt x="587" y="331"/>
                    </a:cubicBezTo>
                    <a:cubicBezTo>
                      <a:pt x="586" y="347"/>
                      <a:pt x="576" y="357"/>
                      <a:pt x="563" y="357"/>
                    </a:cubicBezTo>
                    <a:cubicBezTo>
                      <a:pt x="549" y="357"/>
                      <a:pt x="540" y="347"/>
                      <a:pt x="539" y="330"/>
                    </a:cubicBezTo>
                    <a:cubicBezTo>
                      <a:pt x="538" y="308"/>
                      <a:pt x="539" y="286"/>
                      <a:pt x="538" y="265"/>
                    </a:cubicBezTo>
                    <a:cubicBezTo>
                      <a:pt x="533" y="162"/>
                      <a:pt x="451" y="78"/>
                      <a:pt x="346" y="67"/>
                    </a:cubicBezTo>
                    <a:cubicBezTo>
                      <a:pt x="246" y="56"/>
                      <a:pt x="147" y="125"/>
                      <a:pt x="122" y="223"/>
                    </a:cubicBezTo>
                    <a:cubicBezTo>
                      <a:pt x="117" y="242"/>
                      <a:pt x="114" y="261"/>
                      <a:pt x="114" y="280"/>
                    </a:cubicBezTo>
                    <a:cubicBezTo>
                      <a:pt x="114" y="372"/>
                      <a:pt x="114" y="464"/>
                      <a:pt x="114" y="557"/>
                    </a:cubicBezTo>
                    <a:cubicBezTo>
                      <a:pt x="114" y="559"/>
                      <a:pt x="114" y="562"/>
                      <a:pt x="114" y="565"/>
                    </a:cubicBezTo>
                    <a:cubicBezTo>
                      <a:pt x="256" y="565"/>
                      <a:pt x="397" y="565"/>
                      <a:pt x="537" y="565"/>
                    </a:cubicBezTo>
                    <a:cubicBezTo>
                      <a:pt x="540" y="560"/>
                      <a:pt x="539" y="555"/>
                      <a:pt x="539" y="551"/>
                    </a:cubicBezTo>
                    <a:cubicBezTo>
                      <a:pt x="539" y="520"/>
                      <a:pt x="539" y="489"/>
                      <a:pt x="539" y="458"/>
                    </a:cubicBezTo>
                    <a:cubicBezTo>
                      <a:pt x="539" y="433"/>
                      <a:pt x="547" y="422"/>
                      <a:pt x="563" y="421"/>
                    </a:cubicBezTo>
                    <a:cubicBezTo>
                      <a:pt x="579" y="421"/>
                      <a:pt x="587" y="433"/>
                      <a:pt x="587" y="459"/>
                    </a:cubicBezTo>
                    <a:cubicBezTo>
                      <a:pt x="587" y="491"/>
                      <a:pt x="587" y="524"/>
                      <a:pt x="587" y="556"/>
                    </a:cubicBezTo>
                    <a:cubicBezTo>
                      <a:pt x="587" y="559"/>
                      <a:pt x="587" y="562"/>
                      <a:pt x="587" y="564"/>
                    </a:cubicBezTo>
                    <a:cubicBezTo>
                      <a:pt x="586" y="571"/>
                      <a:pt x="589" y="575"/>
                      <a:pt x="595" y="578"/>
                    </a:cubicBezTo>
                    <a:cubicBezTo>
                      <a:pt x="635" y="599"/>
                      <a:pt x="652" y="635"/>
                      <a:pt x="652" y="679"/>
                    </a:cubicBezTo>
                    <a:cubicBezTo>
                      <a:pt x="652" y="774"/>
                      <a:pt x="652" y="868"/>
                      <a:pt x="652" y="962"/>
                    </a:cubicBezTo>
                    <a:cubicBezTo>
                      <a:pt x="652" y="995"/>
                      <a:pt x="663" y="1005"/>
                      <a:pt x="695" y="1005"/>
                    </a:cubicBezTo>
                    <a:cubicBezTo>
                      <a:pt x="791" y="1005"/>
                      <a:pt x="887" y="1005"/>
                      <a:pt x="983" y="1006"/>
                    </a:cubicBezTo>
                    <a:cubicBezTo>
                      <a:pt x="993" y="1006"/>
                      <a:pt x="1000" y="1003"/>
                      <a:pt x="1007" y="996"/>
                    </a:cubicBezTo>
                    <a:cubicBezTo>
                      <a:pt x="1039" y="962"/>
                      <a:pt x="1072" y="929"/>
                      <a:pt x="1105" y="897"/>
                    </a:cubicBezTo>
                    <a:cubicBezTo>
                      <a:pt x="1155" y="849"/>
                      <a:pt x="1230" y="860"/>
                      <a:pt x="1260" y="920"/>
                    </a:cubicBezTo>
                    <a:cubicBezTo>
                      <a:pt x="1277" y="955"/>
                      <a:pt x="1273" y="988"/>
                      <a:pt x="1250" y="1020"/>
                    </a:cubicBezTo>
                    <a:cubicBezTo>
                      <a:pt x="1247" y="1025"/>
                      <a:pt x="1242" y="1029"/>
                      <a:pt x="1238" y="1034"/>
                    </a:cubicBezTo>
                    <a:cubicBezTo>
                      <a:pt x="1248" y="1044"/>
                      <a:pt x="1258" y="1053"/>
                      <a:pt x="1266" y="1063"/>
                    </a:cubicBezTo>
                    <a:cubicBezTo>
                      <a:pt x="1271" y="1068"/>
                      <a:pt x="1276" y="1067"/>
                      <a:pt x="1281" y="1067"/>
                    </a:cubicBezTo>
                    <a:cubicBezTo>
                      <a:pt x="1309" y="1067"/>
                      <a:pt x="1337" y="1068"/>
                      <a:pt x="1366" y="1067"/>
                    </a:cubicBezTo>
                    <a:cubicBezTo>
                      <a:pt x="1436" y="1065"/>
                      <a:pt x="1472" y="1132"/>
                      <a:pt x="1450" y="1182"/>
                    </a:cubicBezTo>
                    <a:cubicBezTo>
                      <a:pt x="1449" y="1183"/>
                      <a:pt x="1450" y="1185"/>
                      <a:pt x="1450" y="1186"/>
                    </a:cubicBezTo>
                    <a:cubicBezTo>
                      <a:pt x="1529" y="1204"/>
                      <a:pt x="1544" y="1292"/>
                      <a:pt x="1487" y="1339"/>
                    </a:cubicBezTo>
                    <a:cubicBezTo>
                      <a:pt x="1506" y="1370"/>
                      <a:pt x="1509" y="1403"/>
                      <a:pt x="1488" y="1435"/>
                    </a:cubicBezTo>
                    <a:cubicBezTo>
                      <a:pt x="1467" y="1467"/>
                      <a:pt x="1434" y="1474"/>
                      <a:pt x="1397" y="1472"/>
                    </a:cubicBezTo>
                    <a:cubicBezTo>
                      <a:pt x="1408" y="1504"/>
                      <a:pt x="1406" y="1533"/>
                      <a:pt x="1386" y="1559"/>
                    </a:cubicBezTo>
                    <a:cubicBezTo>
                      <a:pt x="1368" y="1582"/>
                      <a:pt x="1343" y="1592"/>
                      <a:pt x="1315" y="1591"/>
                    </a:cubicBezTo>
                    <a:cubicBezTo>
                      <a:pt x="1289" y="1590"/>
                      <a:pt x="1267" y="1594"/>
                      <a:pt x="1248" y="1616"/>
                    </a:cubicBezTo>
                    <a:cubicBezTo>
                      <a:pt x="1230" y="1639"/>
                      <a:pt x="1201" y="1651"/>
                      <a:pt x="1171" y="1653"/>
                    </a:cubicBezTo>
                    <a:cubicBezTo>
                      <a:pt x="1170" y="1654"/>
                      <a:pt x="1169" y="1655"/>
                      <a:pt x="1168" y="1656"/>
                    </a:cubicBezTo>
                    <a:cubicBezTo>
                      <a:pt x="970" y="1656"/>
                      <a:pt x="773" y="1656"/>
                      <a:pt x="576" y="1656"/>
                    </a:cubicBezTo>
                    <a:close/>
                    <a:moveTo>
                      <a:pt x="593" y="638"/>
                    </a:moveTo>
                    <a:cubicBezTo>
                      <a:pt x="591" y="639"/>
                      <a:pt x="589" y="640"/>
                      <a:pt x="587" y="641"/>
                    </a:cubicBezTo>
                    <a:cubicBezTo>
                      <a:pt x="411" y="733"/>
                      <a:pt x="235" y="826"/>
                      <a:pt x="58" y="918"/>
                    </a:cubicBezTo>
                    <a:cubicBezTo>
                      <a:pt x="50" y="922"/>
                      <a:pt x="49" y="926"/>
                      <a:pt x="49" y="934"/>
                    </a:cubicBezTo>
                    <a:cubicBezTo>
                      <a:pt x="49" y="964"/>
                      <a:pt x="48" y="994"/>
                      <a:pt x="49" y="1024"/>
                    </a:cubicBezTo>
                    <a:cubicBezTo>
                      <a:pt x="50" y="1074"/>
                      <a:pt x="55" y="1124"/>
                      <a:pt x="69" y="1174"/>
                    </a:cubicBezTo>
                    <a:cubicBezTo>
                      <a:pt x="72" y="1172"/>
                      <a:pt x="74" y="1172"/>
                      <a:pt x="76" y="1171"/>
                    </a:cubicBezTo>
                    <a:cubicBezTo>
                      <a:pt x="249" y="1080"/>
                      <a:pt x="422" y="989"/>
                      <a:pt x="595" y="899"/>
                    </a:cubicBezTo>
                    <a:cubicBezTo>
                      <a:pt x="603" y="895"/>
                      <a:pt x="604" y="890"/>
                      <a:pt x="604" y="883"/>
                    </a:cubicBezTo>
                    <a:cubicBezTo>
                      <a:pt x="604" y="814"/>
                      <a:pt x="604" y="745"/>
                      <a:pt x="604" y="676"/>
                    </a:cubicBezTo>
                    <a:cubicBezTo>
                      <a:pt x="604" y="663"/>
                      <a:pt x="602" y="650"/>
                      <a:pt x="593" y="638"/>
                    </a:cubicBezTo>
                    <a:close/>
                    <a:moveTo>
                      <a:pt x="1150" y="1055"/>
                    </a:moveTo>
                    <a:cubicBezTo>
                      <a:pt x="1146" y="1054"/>
                      <a:pt x="1144" y="1053"/>
                      <a:pt x="1142" y="1053"/>
                    </a:cubicBezTo>
                    <a:cubicBezTo>
                      <a:pt x="1069" y="1053"/>
                      <a:pt x="995" y="1054"/>
                      <a:pt x="922" y="1053"/>
                    </a:cubicBezTo>
                    <a:cubicBezTo>
                      <a:pt x="911" y="1053"/>
                      <a:pt x="910" y="1059"/>
                      <a:pt x="908" y="1067"/>
                    </a:cubicBezTo>
                    <a:cubicBezTo>
                      <a:pt x="872" y="1213"/>
                      <a:pt x="836" y="1359"/>
                      <a:pt x="800" y="1505"/>
                    </a:cubicBezTo>
                    <a:cubicBezTo>
                      <a:pt x="791" y="1539"/>
                      <a:pt x="783" y="1573"/>
                      <a:pt x="775" y="1608"/>
                    </a:cubicBezTo>
                    <a:cubicBezTo>
                      <a:pt x="855" y="1608"/>
                      <a:pt x="934" y="1608"/>
                      <a:pt x="1014" y="1608"/>
                    </a:cubicBezTo>
                    <a:cubicBezTo>
                      <a:pt x="1059" y="1423"/>
                      <a:pt x="1104" y="1239"/>
                      <a:pt x="1150" y="1055"/>
                    </a:cubicBezTo>
                    <a:close/>
                    <a:moveTo>
                      <a:pt x="725" y="1608"/>
                    </a:moveTo>
                    <a:cubicBezTo>
                      <a:pt x="771" y="1423"/>
                      <a:pt x="816" y="1239"/>
                      <a:pt x="862" y="1053"/>
                    </a:cubicBezTo>
                    <a:cubicBezTo>
                      <a:pt x="816" y="1053"/>
                      <a:pt x="772" y="1054"/>
                      <a:pt x="728" y="1053"/>
                    </a:cubicBezTo>
                    <a:cubicBezTo>
                      <a:pt x="718" y="1053"/>
                      <a:pt x="715" y="1057"/>
                      <a:pt x="713" y="1067"/>
                    </a:cubicBezTo>
                    <a:cubicBezTo>
                      <a:pt x="689" y="1206"/>
                      <a:pt x="665" y="1345"/>
                      <a:pt x="641" y="1484"/>
                    </a:cubicBezTo>
                    <a:cubicBezTo>
                      <a:pt x="633" y="1525"/>
                      <a:pt x="627" y="1566"/>
                      <a:pt x="620" y="1608"/>
                    </a:cubicBezTo>
                    <a:cubicBezTo>
                      <a:pt x="655" y="1608"/>
                      <a:pt x="689" y="1608"/>
                      <a:pt x="725" y="1608"/>
                    </a:cubicBezTo>
                    <a:close/>
                    <a:moveTo>
                      <a:pt x="304" y="1507"/>
                    </a:moveTo>
                    <a:cubicBezTo>
                      <a:pt x="329" y="1359"/>
                      <a:pt x="354" y="1214"/>
                      <a:pt x="379" y="1066"/>
                    </a:cubicBezTo>
                    <a:cubicBezTo>
                      <a:pt x="278" y="1119"/>
                      <a:pt x="180" y="1170"/>
                      <a:pt x="83" y="1221"/>
                    </a:cubicBezTo>
                    <a:cubicBezTo>
                      <a:pt x="127" y="1340"/>
                      <a:pt x="200" y="1434"/>
                      <a:pt x="304" y="1507"/>
                    </a:cubicBezTo>
                    <a:close/>
                    <a:moveTo>
                      <a:pt x="1063" y="1608"/>
                    </a:moveTo>
                    <a:cubicBezTo>
                      <a:pt x="1089" y="1608"/>
                      <a:pt x="1113" y="1607"/>
                      <a:pt x="1136" y="1608"/>
                    </a:cubicBezTo>
                    <a:cubicBezTo>
                      <a:pt x="1203" y="1612"/>
                      <a:pt x="1255" y="1563"/>
                      <a:pt x="1252" y="1492"/>
                    </a:cubicBezTo>
                    <a:cubicBezTo>
                      <a:pt x="1250" y="1433"/>
                      <a:pt x="1252" y="1375"/>
                      <a:pt x="1252" y="1316"/>
                    </a:cubicBezTo>
                    <a:cubicBezTo>
                      <a:pt x="1252" y="1261"/>
                      <a:pt x="1252" y="1205"/>
                      <a:pt x="1251" y="1150"/>
                    </a:cubicBezTo>
                    <a:cubicBezTo>
                      <a:pt x="1250" y="1113"/>
                      <a:pt x="1230" y="1086"/>
                      <a:pt x="1197" y="1066"/>
                    </a:cubicBezTo>
                    <a:cubicBezTo>
                      <a:pt x="1152" y="1247"/>
                      <a:pt x="1108" y="1427"/>
                      <a:pt x="1063" y="1608"/>
                    </a:cubicBezTo>
                    <a:close/>
                    <a:moveTo>
                      <a:pt x="529" y="617"/>
                    </a:moveTo>
                    <a:cubicBezTo>
                      <a:pt x="528" y="616"/>
                      <a:pt x="528" y="615"/>
                      <a:pt x="527" y="614"/>
                    </a:cubicBezTo>
                    <a:cubicBezTo>
                      <a:pt x="389" y="614"/>
                      <a:pt x="251" y="614"/>
                      <a:pt x="113" y="614"/>
                    </a:cubicBezTo>
                    <a:cubicBezTo>
                      <a:pt x="71" y="614"/>
                      <a:pt x="49" y="636"/>
                      <a:pt x="49" y="678"/>
                    </a:cubicBezTo>
                    <a:cubicBezTo>
                      <a:pt x="49" y="738"/>
                      <a:pt x="49" y="797"/>
                      <a:pt x="49" y="857"/>
                    </a:cubicBezTo>
                    <a:cubicBezTo>
                      <a:pt x="49" y="860"/>
                      <a:pt x="47" y="863"/>
                      <a:pt x="52" y="867"/>
                    </a:cubicBezTo>
                    <a:cubicBezTo>
                      <a:pt x="211" y="784"/>
                      <a:pt x="370" y="700"/>
                      <a:pt x="529" y="617"/>
                    </a:cubicBezTo>
                    <a:close/>
                    <a:moveTo>
                      <a:pt x="1300" y="1304"/>
                    </a:moveTo>
                    <a:cubicBezTo>
                      <a:pt x="1349" y="1304"/>
                      <a:pt x="1397" y="1305"/>
                      <a:pt x="1444" y="1304"/>
                    </a:cubicBezTo>
                    <a:cubicBezTo>
                      <a:pt x="1460" y="1303"/>
                      <a:pt x="1469" y="1292"/>
                      <a:pt x="1472" y="1277"/>
                    </a:cubicBezTo>
                    <a:cubicBezTo>
                      <a:pt x="1477" y="1253"/>
                      <a:pt x="1461" y="1235"/>
                      <a:pt x="1432" y="1234"/>
                    </a:cubicBezTo>
                    <a:cubicBezTo>
                      <a:pt x="1391" y="1234"/>
                      <a:pt x="1350" y="1234"/>
                      <a:pt x="1309" y="1234"/>
                    </a:cubicBezTo>
                    <a:cubicBezTo>
                      <a:pt x="1306" y="1234"/>
                      <a:pt x="1302" y="1234"/>
                      <a:pt x="1300" y="1237"/>
                    </a:cubicBezTo>
                    <a:cubicBezTo>
                      <a:pt x="1300" y="1259"/>
                      <a:pt x="1300" y="1281"/>
                      <a:pt x="1300" y="1304"/>
                    </a:cubicBezTo>
                    <a:close/>
                    <a:moveTo>
                      <a:pt x="1300" y="1424"/>
                    </a:moveTo>
                    <a:cubicBezTo>
                      <a:pt x="1343" y="1423"/>
                      <a:pt x="1385" y="1426"/>
                      <a:pt x="1427" y="1423"/>
                    </a:cubicBezTo>
                    <a:cubicBezTo>
                      <a:pt x="1436" y="1422"/>
                      <a:pt x="1442" y="1416"/>
                      <a:pt x="1447" y="1409"/>
                    </a:cubicBezTo>
                    <a:cubicBezTo>
                      <a:pt x="1456" y="1398"/>
                      <a:pt x="1456" y="1385"/>
                      <a:pt x="1450" y="1373"/>
                    </a:cubicBezTo>
                    <a:cubicBezTo>
                      <a:pt x="1443" y="1358"/>
                      <a:pt x="1429" y="1353"/>
                      <a:pt x="1413" y="1353"/>
                    </a:cubicBezTo>
                    <a:cubicBezTo>
                      <a:pt x="1379" y="1353"/>
                      <a:pt x="1345" y="1353"/>
                      <a:pt x="1311" y="1353"/>
                    </a:cubicBezTo>
                    <a:cubicBezTo>
                      <a:pt x="1307" y="1353"/>
                      <a:pt x="1303" y="1352"/>
                      <a:pt x="1300" y="1356"/>
                    </a:cubicBezTo>
                    <a:cubicBezTo>
                      <a:pt x="1300" y="1378"/>
                      <a:pt x="1300" y="1400"/>
                      <a:pt x="1300" y="1424"/>
                    </a:cubicBezTo>
                    <a:close/>
                    <a:moveTo>
                      <a:pt x="1067" y="1005"/>
                    </a:moveTo>
                    <a:cubicBezTo>
                      <a:pt x="1083" y="1005"/>
                      <a:pt x="1097" y="1005"/>
                      <a:pt x="1111" y="1005"/>
                    </a:cubicBezTo>
                    <a:cubicBezTo>
                      <a:pt x="1131" y="1006"/>
                      <a:pt x="1152" y="1003"/>
                      <a:pt x="1171" y="1008"/>
                    </a:cubicBezTo>
                    <a:cubicBezTo>
                      <a:pt x="1192" y="1013"/>
                      <a:pt x="1202" y="1004"/>
                      <a:pt x="1212" y="991"/>
                    </a:cubicBezTo>
                    <a:cubicBezTo>
                      <a:pt x="1227" y="971"/>
                      <a:pt x="1225" y="945"/>
                      <a:pt x="1207" y="928"/>
                    </a:cubicBezTo>
                    <a:cubicBezTo>
                      <a:pt x="1190" y="912"/>
                      <a:pt x="1163" y="909"/>
                      <a:pt x="1145" y="926"/>
                    </a:cubicBezTo>
                    <a:cubicBezTo>
                      <a:pt x="1119" y="951"/>
                      <a:pt x="1094" y="977"/>
                      <a:pt x="1067" y="1005"/>
                    </a:cubicBezTo>
                    <a:close/>
                    <a:moveTo>
                      <a:pt x="1294" y="1116"/>
                    </a:moveTo>
                    <a:cubicBezTo>
                      <a:pt x="1301" y="1139"/>
                      <a:pt x="1299" y="1163"/>
                      <a:pt x="1300" y="1186"/>
                    </a:cubicBezTo>
                    <a:cubicBezTo>
                      <a:pt x="1325" y="1186"/>
                      <a:pt x="1349" y="1187"/>
                      <a:pt x="1372" y="1186"/>
                    </a:cubicBezTo>
                    <a:cubicBezTo>
                      <a:pt x="1393" y="1185"/>
                      <a:pt x="1407" y="1172"/>
                      <a:pt x="1408" y="1153"/>
                    </a:cubicBezTo>
                    <a:cubicBezTo>
                      <a:pt x="1409" y="1134"/>
                      <a:pt x="1395" y="1117"/>
                      <a:pt x="1374" y="1116"/>
                    </a:cubicBezTo>
                    <a:cubicBezTo>
                      <a:pt x="1348" y="1115"/>
                      <a:pt x="1322" y="1116"/>
                      <a:pt x="1294" y="1116"/>
                    </a:cubicBezTo>
                    <a:close/>
                    <a:moveTo>
                      <a:pt x="1295" y="1543"/>
                    </a:moveTo>
                    <a:cubicBezTo>
                      <a:pt x="1317" y="1543"/>
                      <a:pt x="1338" y="1546"/>
                      <a:pt x="1351" y="1525"/>
                    </a:cubicBezTo>
                    <a:cubicBezTo>
                      <a:pt x="1358" y="1513"/>
                      <a:pt x="1358" y="1500"/>
                      <a:pt x="1349" y="1488"/>
                    </a:cubicBezTo>
                    <a:cubicBezTo>
                      <a:pt x="1337" y="1470"/>
                      <a:pt x="1319" y="1471"/>
                      <a:pt x="1300" y="1473"/>
                    </a:cubicBezTo>
                    <a:cubicBezTo>
                      <a:pt x="1299" y="1497"/>
                      <a:pt x="1301" y="1519"/>
                      <a:pt x="1295" y="154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907617" y="3824853"/>
                <a:ext cx="81945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21</a:t>
                </a:r>
                <a:br>
                  <a:rPr lang="ru-RU" sz="2800" b="1" dirty="0" smtClean="0"/>
                </a:br>
                <a:r>
                  <a:rPr lang="ru-RU" dirty="0" smtClean="0"/>
                  <a:t>травма</a:t>
                </a:r>
                <a:endParaRPr lang="ru-RU" dirty="0"/>
              </a:p>
            </p:txBody>
          </p:sp>
        </p:grpSp>
        <p:grpSp>
          <p:nvGrpSpPr>
            <p:cNvPr id="88" name="Группа 87"/>
            <p:cNvGrpSpPr/>
            <p:nvPr/>
          </p:nvGrpSpPr>
          <p:grpSpPr>
            <a:xfrm>
              <a:off x="8127994" y="5299914"/>
              <a:ext cx="2057987" cy="800219"/>
              <a:chOff x="9002078" y="3823546"/>
              <a:chExt cx="2057987" cy="800219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9722839" y="3823546"/>
                <a:ext cx="1337226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16</a:t>
                </a:r>
                <a:br>
                  <a:rPr lang="ru-RU" sz="2800" b="1" dirty="0" smtClean="0"/>
                </a:br>
                <a:r>
                  <a:rPr lang="ru-RU" dirty="0"/>
                  <a:t>случаев ОРЗ</a:t>
                </a:r>
              </a:p>
            </p:txBody>
          </p:sp>
          <p:pic>
            <p:nvPicPr>
              <p:cNvPr id="87" name="Рисунок 8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02078" y="3920722"/>
                <a:ext cx="583754" cy="580060"/>
              </a:xfrm>
              <a:prstGeom prst="rect">
                <a:avLst/>
              </a:prstGeom>
            </p:spPr>
          </p:pic>
        </p:grpSp>
      </p:grpSp>
      <p:grpSp>
        <p:nvGrpSpPr>
          <p:cNvPr id="98" name="Группа 97"/>
          <p:cNvGrpSpPr/>
          <p:nvPr/>
        </p:nvGrpSpPr>
        <p:grpSpPr>
          <a:xfrm>
            <a:off x="659314" y="4816622"/>
            <a:ext cx="2495788" cy="1015663"/>
            <a:chOff x="715539" y="4541449"/>
            <a:chExt cx="2495788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1404422" y="4541449"/>
              <a:ext cx="180690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2800" b="1" dirty="0" smtClean="0"/>
                <a:t>46</a:t>
              </a:r>
              <a:r>
                <a:rPr lang="ru-RU" sz="3200" dirty="0" smtClean="0"/>
                <a:t> </a:t>
              </a:r>
              <a:br>
                <a:rPr lang="ru-RU" sz="3200" dirty="0" smtClean="0"/>
              </a:br>
              <a:r>
                <a:rPr lang="ru-RU" dirty="0" smtClean="0"/>
                <a:t>загородных </a:t>
              </a:r>
              <a:br>
                <a:rPr lang="ru-RU" dirty="0" smtClean="0"/>
              </a:br>
              <a:r>
                <a:rPr lang="ru-RU" dirty="0" smtClean="0"/>
                <a:t>оздоровительных </a:t>
              </a:r>
              <a:br>
                <a:rPr lang="ru-RU" dirty="0" smtClean="0"/>
              </a:br>
              <a:r>
                <a:rPr lang="ru-RU" dirty="0" smtClean="0"/>
                <a:t>организаций </a:t>
              </a:r>
              <a:endParaRPr lang="ru-RU" dirty="0"/>
            </a:p>
          </p:txBody>
        </p:sp>
        <p:pic>
          <p:nvPicPr>
            <p:cNvPr id="97" name="Рисунок 9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5539" y="4786901"/>
              <a:ext cx="679351" cy="6829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9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документы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6338" y="1038637"/>
            <a:ext cx="1133669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ru-RU" sz="1600" dirty="0">
                <a:solidFill>
                  <a:schemeClr val="accent5"/>
                </a:solidFill>
                <a:cs typeface="Times New Roman" panose="02020603050405020304" pitchFamily="18" charset="0"/>
              </a:rPr>
              <a:t>Закон Пермского края от 5 февраля 2016 г. № 602-ПК </a:t>
            </a:r>
            <a:r>
              <a:rPr lang="ru-RU" sz="1600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accent5"/>
                </a:solidFill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"Об </a:t>
            </a: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организации и обеспечении отдыха детей и их оздоровления в Пермском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крае"</a:t>
            </a:r>
            <a:endParaRPr lang="ru-RU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  <a:defRPr/>
            </a:pPr>
            <a:r>
              <a:rPr lang="ru-RU" sz="1600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Постановление </a:t>
            </a:r>
            <a:r>
              <a:rPr lang="ru-RU" sz="1600" dirty="0">
                <a:solidFill>
                  <a:schemeClr val="accent5"/>
                </a:solidFill>
                <a:cs typeface="Times New Roman" panose="02020603050405020304" pitchFamily="18" charset="0"/>
              </a:rPr>
              <a:t>Правительства Пермского края от 7 марта 2019 г. № 143-п </a:t>
            </a:r>
            <a:r>
              <a:rPr lang="ru-RU" sz="16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"Об </a:t>
            </a: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обеспечении отдыха и оздоровления в Пермском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крае"</a:t>
            </a:r>
            <a:endParaRPr lang="ru-RU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  <a:defRPr/>
            </a:pPr>
            <a:r>
              <a:rPr lang="ru-RU" sz="1600" dirty="0">
                <a:solidFill>
                  <a:schemeClr val="accent5"/>
                </a:solidFill>
                <a:cs typeface="Times New Roman" panose="02020603050405020304" pitchFamily="18" charset="0"/>
              </a:rPr>
              <a:t>Приказ Министерства здравоохранения Российской Федерации от 13 июня 2018 г. № 327н </a:t>
            </a:r>
            <a:r>
              <a:rPr lang="ru-RU" sz="1600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accent5"/>
                </a:solidFill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cs typeface="Times New Roman" pitchFamily="18" charset="0"/>
              </a:rPr>
              <a:t>"Об </a:t>
            </a:r>
            <a:r>
              <a:rPr lang="ru-RU" sz="1600" dirty="0">
                <a:solidFill>
                  <a:prstClr val="black"/>
                </a:solidFill>
                <a:cs typeface="Times New Roman" pitchFamily="18" charset="0"/>
              </a:rPr>
              <a:t>утверждении порядка оказания медицинской помощи несовершеннолетним в период оздоровления и организационного </a:t>
            </a:r>
            <a:r>
              <a:rPr lang="ru-RU" sz="1600" dirty="0" smtClean="0">
                <a:solidFill>
                  <a:prstClr val="black"/>
                </a:solidFill>
                <a:cs typeface="Times New Roman" pitchFamily="18" charset="0"/>
              </a:rPr>
              <a:t>отдыха"</a:t>
            </a:r>
            <a:endParaRPr lang="ru-RU" sz="16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spcAft>
                <a:spcPts val="1200"/>
              </a:spcAft>
              <a:defRPr/>
            </a:pPr>
            <a:r>
              <a:rPr lang="ru-RU" altLang="ru-RU" sz="1600" dirty="0">
                <a:solidFill>
                  <a:schemeClr val="accent5"/>
                </a:solidFill>
                <a:cs typeface="Times New Roman" pitchFamily="18" charset="0"/>
              </a:rPr>
              <a:t>Приказ Министерства здравоохранения Пермского края от 6 мая 2019 </a:t>
            </a:r>
            <a:r>
              <a:rPr lang="ru-RU" altLang="ru-RU" sz="1600" dirty="0" smtClean="0">
                <a:solidFill>
                  <a:schemeClr val="accent5"/>
                </a:solidFill>
                <a:cs typeface="Times New Roman" pitchFamily="18" charset="0"/>
              </a:rPr>
              <a:t>№ СЭД-34-01-06-309 </a:t>
            </a: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/>
            </a:r>
            <a:b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</a:b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"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 </a:t>
            </a:r>
            <a:r>
              <a:rPr lang="ru-RU" sz="1600" dirty="0">
                <a:solidFill>
                  <a:prstClr val="black"/>
                </a:solidFill>
                <a:cs typeface="Times New Roman" panose="02020603050405020304" pitchFamily="18" charset="0"/>
              </a:rPr>
              <a:t>медицинском сопровождении летней оздоровительной </a:t>
            </a:r>
            <a:r>
              <a:rPr lang="ru-RU" sz="1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кампании"</a:t>
            </a:r>
            <a:endParaRPr lang="ru-RU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  <a:defRPr/>
            </a:pPr>
            <a:r>
              <a:rPr lang="ru-RU" altLang="ru-RU" sz="1600" dirty="0">
                <a:solidFill>
                  <a:schemeClr val="accent5"/>
                </a:solidFill>
                <a:cs typeface="Times New Roman" pitchFamily="18" charset="0"/>
              </a:rPr>
              <a:t>Приказ Министерства здравоохранения Пермского края </a:t>
            </a:r>
            <a:r>
              <a:rPr lang="ru-RU" altLang="ru-RU" sz="1600" dirty="0" smtClean="0">
                <a:solidFill>
                  <a:schemeClr val="accent5"/>
                </a:solidFill>
                <a:cs typeface="Times New Roman" pitchFamily="18" charset="0"/>
              </a:rPr>
              <a:t>от 26 апреля 2021 г. № 34-01-05-428</a:t>
            </a:r>
            <a:r>
              <a:rPr lang="ru-RU" altLang="ru-RU" sz="1600" dirty="0" smtClean="0">
                <a:solidFill>
                  <a:schemeClr val="accent1"/>
                </a:solidFill>
                <a:cs typeface="Times New Roman" pitchFamily="18" charset="0"/>
              </a:rPr>
              <a:t/>
            </a:r>
            <a:br>
              <a:rPr lang="ru-RU" altLang="ru-RU" sz="1600" dirty="0" smtClean="0">
                <a:solidFill>
                  <a:schemeClr val="accent1"/>
                </a:solidFill>
                <a:cs typeface="Times New Roman" pitchFamily="18" charset="0"/>
              </a:rPr>
            </a:b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"Об </a:t>
            </a:r>
            <a:r>
              <a:rPr lang="ru-RU" altLang="ru-RU" sz="1600" dirty="0">
                <a:solidFill>
                  <a:prstClr val="black"/>
                </a:solidFill>
                <a:cs typeface="Times New Roman" pitchFamily="18" charset="0"/>
              </a:rPr>
              <a:t>организации оказания медицинской помощи детям, отдыхающим в организациях отдыха детей и их оздоровления на территории Пермского края, работникам указанных организаций в случае выявления у них острых респираторных заболеваний, внебольничной пневмонии или при подозрении на новую коронавирусную инфекцию в период оздоровительной кампании 2021 </a:t>
            </a: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года"  </a:t>
            </a:r>
            <a:endParaRPr lang="ru-RU" altLang="ru-RU" sz="16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spcAft>
                <a:spcPts val="1200"/>
              </a:spcAft>
              <a:defRPr/>
            </a:pPr>
            <a:r>
              <a:rPr lang="ru-RU" altLang="ru-RU" sz="1600" dirty="0" smtClean="0">
                <a:solidFill>
                  <a:schemeClr val="accent5"/>
                </a:solidFill>
                <a:cs typeface="Times New Roman" pitchFamily="18" charset="0"/>
              </a:rPr>
              <a:t>Постановление  </a:t>
            </a:r>
            <a:r>
              <a:rPr lang="ru-RU" altLang="ru-RU" sz="1600" dirty="0">
                <a:solidFill>
                  <a:schemeClr val="accent5"/>
                </a:solidFill>
                <a:cs typeface="Times New Roman" pitchFamily="18" charset="0"/>
              </a:rPr>
              <a:t>Главного государственного санитарного врача РФ 28 сентября 2020г. </a:t>
            </a:r>
            <a:r>
              <a:rPr lang="ru-RU" altLang="ru-RU" sz="1600" dirty="0" smtClean="0">
                <a:solidFill>
                  <a:schemeClr val="accent5"/>
                </a:solidFill>
                <a:cs typeface="Times New Roman" pitchFamily="18" charset="0"/>
              </a:rPr>
              <a:t>№ 28 </a:t>
            </a:r>
            <a:r>
              <a:rPr lang="ru-RU" altLang="ru-RU" sz="1600" dirty="0" smtClean="0">
                <a:solidFill>
                  <a:schemeClr val="accent1"/>
                </a:solidFill>
                <a:cs typeface="Times New Roman" pitchFamily="18" charset="0"/>
              </a:rPr>
              <a:t/>
            </a:r>
            <a:br>
              <a:rPr lang="ru-RU" altLang="ru-RU" sz="1600" dirty="0" smtClean="0">
                <a:solidFill>
                  <a:schemeClr val="accent1"/>
                </a:solidFill>
                <a:cs typeface="Times New Roman" pitchFamily="18" charset="0"/>
              </a:rPr>
            </a:b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"Об </a:t>
            </a:r>
            <a:r>
              <a:rPr lang="ru-RU" altLang="ru-RU" sz="1600" dirty="0">
                <a:solidFill>
                  <a:prstClr val="black"/>
                </a:solidFill>
                <a:cs typeface="Times New Roman" pitchFamily="18" charset="0"/>
              </a:rPr>
              <a:t>утверждении санитарных правил СП 2.4.3648-20 </a:t>
            </a: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"Санитарно-эпидемиологические </a:t>
            </a:r>
            <a:r>
              <a:rPr lang="ru-RU" altLang="ru-RU" sz="1600" dirty="0">
                <a:solidFill>
                  <a:prstClr val="black"/>
                </a:solidFill>
                <a:cs typeface="Times New Roman" pitchFamily="18" charset="0"/>
              </a:rPr>
              <a:t>требования к организациям воспитания и обучения, отдыха и оздоровления детей и </a:t>
            </a: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молодежи"</a:t>
            </a:r>
            <a:endParaRPr lang="ru-RU" altLang="ru-RU" sz="16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spcAft>
                <a:spcPts val="1200"/>
              </a:spcAft>
              <a:defRPr/>
            </a:pPr>
            <a:r>
              <a:rPr lang="ru-RU" altLang="ru-RU" sz="1600" dirty="0" smtClean="0">
                <a:solidFill>
                  <a:schemeClr val="accent5"/>
                </a:solidFill>
                <a:cs typeface="Times New Roman" pitchFamily="18" charset="0"/>
              </a:rPr>
              <a:t>Методические </a:t>
            </a:r>
            <a:r>
              <a:rPr lang="ru-RU" altLang="ru-RU" sz="1600" dirty="0">
                <a:solidFill>
                  <a:schemeClr val="accent5"/>
                </a:solidFill>
                <a:cs typeface="Times New Roman" pitchFamily="18" charset="0"/>
              </a:rPr>
              <a:t>рекомендации МР 3.1/2.4.0239-21 </a:t>
            </a:r>
            <a:r>
              <a:rPr lang="ru-RU" altLang="ru-RU" sz="1600" dirty="0" smtClean="0">
                <a:solidFill>
                  <a:schemeClr val="accent1"/>
                </a:solidFill>
                <a:cs typeface="Times New Roman" pitchFamily="18" charset="0"/>
              </a:rPr>
              <a:t/>
            </a:r>
            <a:br>
              <a:rPr lang="ru-RU" altLang="ru-RU" sz="1600" dirty="0" smtClean="0">
                <a:solidFill>
                  <a:schemeClr val="accent1"/>
                </a:solidFill>
                <a:cs typeface="Times New Roman" pitchFamily="18" charset="0"/>
              </a:rPr>
            </a:b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"Рекомендации </a:t>
            </a:r>
            <a:r>
              <a:rPr lang="ru-RU" altLang="ru-RU" sz="1600" dirty="0">
                <a:solidFill>
                  <a:prstClr val="black"/>
                </a:solidFill>
                <a:cs typeface="Times New Roman" pitchFamily="18" charset="0"/>
              </a:rPr>
              <a:t>по организации отдыха детей и их оздоровления в условиях сохранения рисков распространения </a:t>
            </a:r>
            <a:r>
              <a:rPr lang="en-US" altLang="ru-RU" sz="1600" dirty="0">
                <a:solidFill>
                  <a:prstClr val="black"/>
                </a:solidFill>
                <a:cs typeface="Times New Roman" pitchFamily="18" charset="0"/>
              </a:rPr>
              <a:t>COVID-19 </a:t>
            </a:r>
            <a:r>
              <a:rPr lang="ru-RU" altLang="ru-RU" sz="1600" dirty="0">
                <a:solidFill>
                  <a:prstClr val="black"/>
                </a:solidFill>
                <a:cs typeface="Times New Roman" pitchFamily="18" charset="0"/>
              </a:rPr>
              <a:t>в 2021 </a:t>
            </a:r>
            <a:r>
              <a:rPr lang="ru-RU" altLang="ru-RU" sz="1600" dirty="0" smtClean="0">
                <a:solidFill>
                  <a:prstClr val="black"/>
                </a:solidFill>
                <a:cs typeface="Times New Roman" pitchFamily="18" charset="0"/>
              </a:rPr>
              <a:t>году"</a:t>
            </a:r>
            <a:endParaRPr lang="ru-RU" altLang="ru-RU" sz="16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медицинской службы по организации летней оздоровительной кампании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7</a:t>
            </a:fld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50332" y="1900170"/>
            <a:ext cx="11243734" cy="45767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1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Организовать подготовку медицинских кадров </a:t>
            </a:r>
            <a:r>
              <a:rPr lang="ru-RU" sz="1800" dirty="0" smtClean="0">
                <a:cs typeface="Times New Roman" panose="02020603050405020304" pitchFamily="18" charset="0"/>
              </a:rPr>
              <a:t>для работы в организациях отдыха детей и их оздоровления Пермского края и обеспечить методическое сопровождение их деятельности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1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Оказать содействие в укомплектовании</a:t>
            </a:r>
            <a:r>
              <a:rPr lang="ru-RU" sz="1800" dirty="0" smtClean="0">
                <a:cs typeface="Times New Roman" panose="02020603050405020304" pitchFamily="18" charset="0"/>
              </a:rPr>
              <a:t> муниципальных детских оздоровительных учреждений медицинскими кадрами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1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Обеспечить организационно-методическое сопровождение</a:t>
            </a:r>
            <a:r>
              <a:rPr lang="ru-RU" sz="1800" dirty="0" smtClean="0">
                <a:cs typeface="Times New Roman" panose="02020603050405020304" pitchFamily="18" charset="0"/>
              </a:rPr>
              <a:t> деятельности медицинских организаций и организаций отдыха детей и их оздоровления по медицинскому обеспечению летней оздоровительной кампании.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1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Осуществлять методическое сопровождение </a:t>
            </a:r>
            <a:r>
              <a:rPr lang="ru-RU" sz="1800" dirty="0" smtClean="0">
                <a:cs typeface="Times New Roman" panose="02020603050405020304" pitchFamily="18" charset="0"/>
              </a:rPr>
              <a:t>деятельности организаций отдыха детей и их оздоровления по вопросам </a:t>
            </a:r>
            <a:r>
              <a:rPr lang="ru-RU" sz="1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оценки эффективности оздоровления детей</a:t>
            </a:r>
            <a:endParaRPr lang="ru-RU" altLang="ru-RU" sz="1800" dirty="0" smtClean="0">
              <a:solidFill>
                <a:srgbClr val="66FF33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0332" y="913372"/>
            <a:ext cx="116416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5"/>
                </a:solidFill>
              </a:rPr>
              <a:t>Постановление Правительства Пермского края от 7 марта 2019 г. № 143-п </a:t>
            </a:r>
            <a:br>
              <a:rPr lang="ru-RU" sz="1600" dirty="0">
                <a:solidFill>
                  <a:schemeClr val="accent5"/>
                </a:solidFill>
              </a:rPr>
            </a:br>
            <a:r>
              <a:rPr lang="ru-RU" sz="1600" dirty="0">
                <a:solidFill>
                  <a:schemeClr val="accent5"/>
                </a:solidFill>
              </a:rPr>
              <a:t>"Об обеспечении отдыха и оздоровления в Пермском крае"</a:t>
            </a:r>
          </a:p>
        </p:txBody>
      </p:sp>
    </p:spTree>
    <p:extLst>
      <p:ext uri="{BB962C8B-B14F-4D97-AF65-F5344CB8AC3E}">
        <p14:creationId xmlns:p14="http://schemas.microsoft.com/office/powerpoint/2010/main" val="28479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0333" y="914591"/>
            <a:ext cx="11641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5"/>
                </a:solidFill>
              </a:rPr>
              <a:t>Приказ Министерства здравоохранения Российской Федерации от 13 июня 2018 г. № 327н </a:t>
            </a:r>
            <a:br>
              <a:rPr lang="ru-RU" sz="1600" dirty="0">
                <a:solidFill>
                  <a:schemeClr val="accent5"/>
                </a:solidFill>
              </a:rPr>
            </a:br>
            <a:r>
              <a:rPr lang="ru-RU" sz="1600" dirty="0">
                <a:solidFill>
                  <a:schemeClr val="accent5"/>
                </a:solidFill>
              </a:rPr>
              <a:t>"Об утверждении порядка оказания медицинской помощи несовершеннолетним в период оздоровления и организационного отдыха"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50333" y="2504460"/>
            <a:ext cx="11641667" cy="41575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ПРОТИВОПОКАЗАНИЯ для пребывания в организациях отдыха детей и их оздоровления: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соматические заболевания в острой и подострой стадии, хронические заболевания в стадии обострения, в стадии декомпенсации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инфекционные и паразитарные болезни, "</a:t>
            </a:r>
            <a:r>
              <a:rPr lang="ru-RU" sz="1700" dirty="0" err="1" smtClean="0">
                <a:cs typeface="Times New Roman" panose="02020603050405020304" pitchFamily="18" charset="0"/>
              </a:rPr>
              <a:t>бактерионосительство</a:t>
            </a:r>
            <a:r>
              <a:rPr lang="ru-RU" sz="1700" dirty="0" smtClean="0">
                <a:cs typeface="Times New Roman" panose="02020603050405020304" pitchFamily="18" charset="0"/>
              </a:rPr>
              <a:t> возбудителей кишечных инфекций, дифтерии"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активный туберкулез любой локализации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наличие контакта с инфекционными больными в течение 21 календарного дня перед заездом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злокачественные новообразования, требующие лечения, в том числе проведения химиотерапии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эпилепсия с текущими приступами, в том числе резистентная к проводимому лечению, с ремиссией менее 1 года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кахексия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психические расстройства и расстройства поведения в состоянии обострения и (или) представляющие опасность для больного </a:t>
            </a:r>
            <a:br>
              <a:rPr lang="ru-RU" sz="1700" dirty="0" smtClean="0">
                <a:cs typeface="Times New Roman" panose="02020603050405020304" pitchFamily="18" charset="0"/>
              </a:rPr>
            </a:br>
            <a:r>
              <a:rPr lang="ru-RU" sz="1700" dirty="0" smtClean="0">
                <a:cs typeface="Times New Roman" panose="02020603050405020304" pitchFamily="18" charset="0"/>
              </a:rPr>
              <a:t>и окружающих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ru-RU" sz="1700" dirty="0" smtClean="0">
                <a:cs typeface="Times New Roman" panose="02020603050405020304" pitchFamily="18" charset="0"/>
              </a:rPr>
              <a:t>хронические заболевания, требующие соблюдения назначенного лечащим врачом режима лечения </a:t>
            </a:r>
            <a:br>
              <a:rPr lang="ru-RU" sz="1700" dirty="0" smtClean="0">
                <a:cs typeface="Times New Roman" panose="02020603050405020304" pitchFamily="18" charset="0"/>
              </a:rPr>
            </a:br>
            <a:r>
              <a:rPr lang="ru-RU" sz="1600" dirty="0" smtClean="0">
                <a:cs typeface="Times New Roman" panose="02020603050405020304" pitchFamily="18" charset="0"/>
              </a:rPr>
              <a:t>(диета, прием лекарственных препаратов для медицинского применения и специализированных продуктов лечебного питания) </a:t>
            </a:r>
            <a:br>
              <a:rPr lang="ru-RU" sz="1600" dirty="0" smtClean="0">
                <a:cs typeface="Times New Roman" panose="02020603050405020304" pitchFamily="18" charset="0"/>
              </a:rPr>
            </a:br>
            <a:r>
              <a:rPr lang="ru-RU" sz="1600" dirty="0" smtClean="0">
                <a:cs typeface="Times New Roman" panose="02020603050405020304" pitchFamily="18" charset="0"/>
              </a:rPr>
              <a:t>(для детских лагерей палаточного типа)</a:t>
            </a:r>
            <a:endParaRPr lang="ru-RU" sz="1700" dirty="0" smtClean="0"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333" y="1799280"/>
            <a:ext cx="11081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Порядок устанавливает ПРАВИЛА </a:t>
            </a:r>
            <a:r>
              <a:rPr 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оказания медицинской помощи несовершеннолетним </a:t>
            </a:r>
            <a:r>
              <a:rPr lang="ru-RU" dirty="0" smtClean="0">
                <a:cs typeface="Times New Roman" panose="02020603050405020304" pitchFamily="18" charset="0"/>
              </a:rPr>
              <a:t>в </a:t>
            </a:r>
            <a:r>
              <a:rPr lang="ru-RU" dirty="0">
                <a:cs typeface="Times New Roman" panose="02020603050405020304" pitchFamily="18" charset="0"/>
              </a:rPr>
              <a:t>период оздоровления </a:t>
            </a:r>
            <a:r>
              <a:rPr lang="ru-RU" dirty="0" smtClean="0">
                <a:cs typeface="Times New Roman" panose="02020603050405020304" pitchFamily="18" charset="0"/>
              </a:rPr>
              <a:t/>
            </a:r>
            <a:br>
              <a:rPr lang="ru-RU" dirty="0" smtClean="0">
                <a:cs typeface="Times New Roman" panose="02020603050405020304" pitchFamily="18" charset="0"/>
              </a:rPr>
            </a:br>
            <a:r>
              <a:rPr lang="ru-RU" dirty="0" smtClean="0">
                <a:cs typeface="Times New Roman" panose="02020603050405020304" pitchFamily="18" charset="0"/>
              </a:rPr>
              <a:t>и </a:t>
            </a:r>
            <a:r>
              <a:rPr lang="ru-RU" dirty="0">
                <a:cs typeface="Times New Roman" panose="02020603050405020304" pitchFamily="18" charset="0"/>
              </a:rPr>
              <a:t>организованного отдыха </a:t>
            </a:r>
            <a:r>
              <a:rPr lang="ru-RU" dirty="0" smtClean="0">
                <a:cs typeface="Times New Roman" panose="02020603050405020304" pitchFamily="18" charset="0"/>
              </a:rPr>
              <a:t>в </a:t>
            </a:r>
            <a:r>
              <a:rPr lang="ru-RU" dirty="0">
                <a:cs typeface="Times New Roman" panose="02020603050405020304" pitchFamily="18" charset="0"/>
              </a:rPr>
              <a:t>организациях отдыха детей и их оздоровления</a:t>
            </a:r>
          </a:p>
        </p:txBody>
      </p:sp>
    </p:spTree>
    <p:extLst>
      <p:ext uri="{BB962C8B-B14F-4D97-AF65-F5344CB8AC3E}">
        <p14:creationId xmlns:p14="http://schemas.microsoft.com/office/powerpoint/2010/main" val="8889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5BB5-A53D-4321-B5A6-906F172827F3}" type="slidenum">
              <a:rPr lang="ru-RU" smtClean="0"/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333" y="911070"/>
            <a:ext cx="11641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5"/>
                </a:solidFill>
              </a:rPr>
              <a:t>Приказ Министерства здравоохранения Российской Федерации </a:t>
            </a:r>
            <a:r>
              <a:rPr lang="ru-RU" sz="1600" dirty="0" smtClean="0">
                <a:solidFill>
                  <a:schemeClr val="accent5"/>
                </a:solidFill>
              </a:rPr>
              <a:t>от </a:t>
            </a:r>
            <a:r>
              <a:rPr lang="ru-RU" sz="1600" dirty="0">
                <a:solidFill>
                  <a:schemeClr val="accent5"/>
                </a:solidFill>
              </a:rPr>
              <a:t>13 июня 2018 г. № 327н </a:t>
            </a:r>
            <a:r>
              <a:rPr lang="ru-RU" sz="1600" dirty="0" smtClean="0">
                <a:solidFill>
                  <a:schemeClr val="accent5"/>
                </a:solidFill>
              </a:rPr>
              <a:t/>
            </a:r>
            <a:br>
              <a:rPr lang="ru-RU" sz="1600" dirty="0" smtClean="0">
                <a:solidFill>
                  <a:schemeClr val="accent5"/>
                </a:solidFill>
              </a:rPr>
            </a:br>
            <a:r>
              <a:rPr lang="ru-RU" sz="1600" dirty="0" smtClean="0">
                <a:solidFill>
                  <a:schemeClr val="accent5"/>
                </a:solidFill>
              </a:rPr>
              <a:t>"</a:t>
            </a:r>
            <a:r>
              <a:rPr lang="ru-RU" sz="1600" dirty="0">
                <a:solidFill>
                  <a:schemeClr val="accent5"/>
                </a:solidFill>
              </a:rPr>
              <a:t>Об утверждении порядка оказания медицинской помощи несовершеннолетним в период оздоровления и организационного отдыха"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333" y="1976202"/>
            <a:ext cx="112256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ru-RU" sz="17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ПРИЕМ</a:t>
            </a:r>
            <a:r>
              <a:rPr lang="ru-RU" sz="1700" dirty="0" smtClean="0">
                <a:cs typeface="Times New Roman" panose="02020603050405020304" pitchFamily="18" charset="0"/>
              </a:rPr>
              <a:t> </a:t>
            </a:r>
            <a:r>
              <a:rPr lang="ru-RU" sz="1700" dirty="0">
                <a:cs typeface="Times New Roman" panose="02020603050405020304" pitchFamily="18" charset="0"/>
              </a:rPr>
              <a:t>несовершеннолетних в организации осуществляется </a:t>
            </a:r>
            <a:r>
              <a:rPr lang="ru-RU" sz="1700" dirty="0">
                <a:solidFill>
                  <a:schemeClr val="accent1"/>
                </a:solidFill>
                <a:cs typeface="Times New Roman" panose="02020603050405020304" pitchFamily="18" charset="0"/>
              </a:rPr>
              <a:t>при наличии медицинской справки о состоянии здоровья ребенка</a:t>
            </a:r>
            <a:r>
              <a:rPr lang="ru-RU" sz="1700" dirty="0">
                <a:cs typeface="Times New Roman" panose="02020603050405020304" pitchFamily="18" charset="0"/>
              </a:rPr>
              <a:t>, отъезжающего в организацию отдыха детей и их оздоровления (форма № 079/у), выданной медицинской организацией, в которой ребенок получает первичную медико-санитарную помощь, сведения о прививках, перенесенных заболеваниях, информация </a:t>
            </a:r>
            <a:r>
              <a:rPr lang="ru-RU" sz="1700" dirty="0" smtClean="0"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cs typeface="Times New Roman" panose="02020603050405020304" pitchFamily="18" charset="0"/>
              </a:rPr>
            </a:br>
            <a:r>
              <a:rPr lang="ru-RU" sz="1700" dirty="0" smtClean="0">
                <a:cs typeface="Times New Roman" panose="02020603050405020304" pitchFamily="18" charset="0"/>
              </a:rPr>
              <a:t>об </a:t>
            </a:r>
            <a:r>
              <a:rPr lang="ru-RU" sz="1700" dirty="0">
                <a:cs typeface="Times New Roman" panose="02020603050405020304" pitchFamily="18" charset="0"/>
              </a:rPr>
              <a:t>отсутствии контакта с инфекционными больными в течение 21 дня до момента заезда в лагерь, в </a:t>
            </a:r>
            <a:r>
              <a:rPr lang="ru-RU" sz="1700" dirty="0" err="1">
                <a:cs typeface="Times New Roman" panose="02020603050405020304" pitchFamily="18" charset="0"/>
              </a:rPr>
              <a:t>т.ч</a:t>
            </a:r>
            <a:r>
              <a:rPr lang="ru-RU" sz="1700" dirty="0">
                <a:cs typeface="Times New Roman" panose="02020603050405020304" pitchFamily="18" charset="0"/>
              </a:rPr>
              <a:t>. по новой коронавирусной инфекции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ru-RU" sz="1700" dirty="0">
                <a:cs typeface="Times New Roman" panose="02020603050405020304" pitchFamily="18" charset="0"/>
              </a:rPr>
              <a:t>При приеме несовершеннолетних в организации необходимо </a:t>
            </a:r>
            <a:r>
              <a:rPr lang="ru-RU" sz="1700" dirty="0">
                <a:solidFill>
                  <a:schemeClr val="accent1"/>
                </a:solidFill>
                <a:cs typeface="Times New Roman" panose="02020603050405020304" pitchFamily="18" charset="0"/>
              </a:rPr>
              <a:t>наличие информированного добровольного согласия </a:t>
            </a:r>
            <a:r>
              <a:rPr lang="ru-RU" sz="17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</a:br>
            <a:r>
              <a:rPr lang="ru-RU" sz="1700" dirty="0" smtClean="0">
                <a:cs typeface="Times New Roman" panose="02020603050405020304" pitchFamily="18" charset="0"/>
              </a:rPr>
              <a:t>на </a:t>
            </a:r>
            <a:r>
              <a:rPr lang="ru-RU" sz="1700" dirty="0">
                <a:cs typeface="Times New Roman" panose="02020603050405020304" pitchFamily="18" charset="0"/>
              </a:rPr>
              <a:t>медицинское вмешательство (приказ Министерства здравоохранения Пермского края от 6 мая 2019 №СЭД-34-01-06-309 </a:t>
            </a:r>
            <a:r>
              <a:rPr lang="ru-RU" sz="1700" dirty="0" smtClean="0"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cs typeface="Times New Roman" panose="02020603050405020304" pitchFamily="18" charset="0"/>
              </a:rPr>
            </a:br>
            <a:r>
              <a:rPr lang="ru-RU" sz="1700" dirty="0" smtClean="0">
                <a:cs typeface="Times New Roman" panose="02020603050405020304" pitchFamily="18" charset="0"/>
              </a:rPr>
              <a:t>"</a:t>
            </a:r>
            <a:r>
              <a:rPr lang="ru-RU" sz="1700" dirty="0">
                <a:cs typeface="Times New Roman" panose="02020603050405020304" pitchFamily="18" charset="0"/>
              </a:rPr>
              <a:t>О медицинском сопровождении летней оздоровительной кампании" </a:t>
            </a:r>
          </a:p>
        </p:txBody>
      </p:sp>
    </p:spTree>
    <p:extLst>
      <p:ext uri="{BB962C8B-B14F-4D97-AF65-F5344CB8AC3E}">
        <p14:creationId xmlns:p14="http://schemas.microsoft.com/office/powerpoint/2010/main" val="3280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Multi 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86AC"/>
      </a:accent1>
      <a:accent2>
        <a:srgbClr val="00B18D"/>
      </a:accent2>
      <a:accent3>
        <a:srgbClr val="70AD47"/>
      </a:accent3>
      <a:accent4>
        <a:srgbClr val="FFA300"/>
      </a:accent4>
      <a:accent5>
        <a:srgbClr val="C00000"/>
      </a:accent5>
      <a:accent6>
        <a:srgbClr val="81155C"/>
      </a:accent6>
      <a:hlink>
        <a:srgbClr val="0563C1"/>
      </a:hlink>
      <a:folHlink>
        <a:srgbClr val="954F72"/>
      </a:folHlink>
    </a:clrScheme>
    <a:fontScheme name="Кузбас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835</Words>
  <Application>Microsoft Office PowerPoint</Application>
  <PresentationFormat>Произвольный</PresentationFormat>
  <Paragraphs>160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 обеспечении медицинского сопровождения летней оздоровительной кампании 2021 года  </vt:lpstr>
      <vt:lpstr>Численность детского населения в пермском крае</vt:lpstr>
      <vt:lpstr>Динамика показателя общей заболеваемости детского населения (на 1 000)</vt:lpstr>
      <vt:lpstr>Профилактические медицинские осмотры несовершеннолетних </vt:lpstr>
      <vt:lpstr>Результаты летней оздоровительной кампании 2020 года</vt:lpstr>
      <vt:lpstr>Нормативные документы</vt:lpstr>
      <vt:lpstr>Задачи медицинской службы по организации летней оздоровительной кампании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Ерогова Ренатовна</dc:creator>
  <cp:lastModifiedBy>Бахматова Ольга Борисовна</cp:lastModifiedBy>
  <cp:revision>54</cp:revision>
  <cp:lastPrinted>2021-04-26T12:18:39Z</cp:lastPrinted>
  <dcterms:created xsi:type="dcterms:W3CDTF">2021-04-26T06:36:54Z</dcterms:created>
  <dcterms:modified xsi:type="dcterms:W3CDTF">2021-05-27T05:22:12Z</dcterms:modified>
</cp:coreProperties>
</file>