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0" r:id="rId27"/>
    <p:sldId id="281" r:id="rId28"/>
    <p:sldId id="283" r:id="rId29"/>
    <p:sldId id="284" r:id="rId30"/>
    <p:sldId id="285" r:id="rId31"/>
    <p:sldId id="286" r:id="rId32"/>
    <p:sldId id="287" r:id="rId33"/>
    <p:sldId id="289" r:id="rId34"/>
    <p:sldId id="290" r:id="rId35"/>
    <p:sldId id="296" r:id="rId36"/>
    <p:sldId id="291" r:id="rId37"/>
    <p:sldId id="292" r:id="rId38"/>
    <p:sldId id="293" r:id="rId39"/>
    <p:sldId id="294" r:id="rId40"/>
    <p:sldId id="295"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01.01.2006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4"/>
            <a:ext cx="7772400" cy="3195787"/>
          </a:xfrm>
        </p:spPr>
        <p:txBody>
          <a:bodyPr>
            <a:normAutofit fontScale="90000"/>
          </a:bodyPr>
          <a:lstStyle/>
          <a:p>
            <a:r>
              <a:rPr lang="ru-RU" b="1" dirty="0" smtClean="0"/>
              <a:t/>
            </a:r>
            <a:br>
              <a:rPr lang="ru-RU" b="1" dirty="0" smtClean="0"/>
            </a:br>
            <a:r>
              <a:rPr lang="ru-RU" b="1" dirty="0" smtClean="0"/>
              <a:t>Санитарные правила и нормы </a:t>
            </a:r>
            <a:r>
              <a:rPr lang="ru-RU" b="1" dirty="0" err="1" smtClean="0"/>
              <a:t>СанПиН</a:t>
            </a:r>
            <a:r>
              <a:rPr lang="ru-RU" b="1" dirty="0" smtClean="0"/>
              <a:t> 3.3686-21 «Санитарно-эпидемиологические требования по профилактике инфекционных болезней» </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a:bodyPr>
          <a:lstStyle/>
          <a:p>
            <a:endParaRPr lang="ru-RU" sz="1400" dirty="0" smtClean="0"/>
          </a:p>
          <a:p>
            <a:pPr algn="just"/>
            <a:r>
              <a:rPr lang="ru-RU" sz="1400" b="1" dirty="0" smtClean="0"/>
              <a:t>ПОСТАНОВЛЕНИЕ </a:t>
            </a:r>
            <a:r>
              <a:rPr lang="ru-RU" sz="1400" dirty="0" smtClean="0"/>
              <a:t> </a:t>
            </a:r>
            <a:r>
              <a:rPr lang="ru-RU" sz="1400" b="1" dirty="0" smtClean="0"/>
              <a:t>ГЛАВНОГО ГОСУДАРСТВЕННОГО САНИТАРНОГО ВРАЧА  		РОССИЙСКОЙ ФЕДЕРАЦИИ </a:t>
            </a:r>
          </a:p>
          <a:p>
            <a:pPr algn="just"/>
            <a:r>
              <a:rPr lang="ru-RU" sz="1400" b="1" dirty="0" smtClean="0"/>
              <a:t> 	от 28.01.2021 	</a:t>
            </a:r>
            <a:r>
              <a:rPr lang="ru-RU" sz="1400" dirty="0" smtClean="0"/>
              <a:t>Москва 		</a:t>
            </a:r>
            <a:r>
              <a:rPr lang="ru-RU" sz="1400" b="1" dirty="0" smtClean="0"/>
              <a:t>№ 4</a:t>
            </a:r>
          </a:p>
          <a:p>
            <a:r>
              <a:rPr lang="ru-RU" sz="1400" dirty="0" smtClean="0"/>
              <a:t>«Об утверждении санитарных правил и норм </a:t>
            </a:r>
            <a:r>
              <a:rPr lang="ru-RU" sz="1400" dirty="0" err="1" smtClean="0"/>
              <a:t>СанПиН</a:t>
            </a:r>
            <a:r>
              <a:rPr lang="ru-RU" sz="1400" dirty="0" smtClean="0"/>
              <a:t> 3.3686-21 «Санитарно- эпидемиологические требования по профилактике инфекционных болезней» </a:t>
            </a:r>
            <a:endParaRPr lang="ru-RU"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600" dirty="0" smtClean="0"/>
              <a:t>Общие положения</a:t>
            </a:r>
            <a:endParaRPr lang="ru-RU" sz="1600" dirty="0"/>
          </a:p>
        </p:txBody>
      </p:sp>
      <p:sp>
        <p:nvSpPr>
          <p:cNvPr id="3" name="Содержимое 2"/>
          <p:cNvSpPr>
            <a:spLocks noGrp="1"/>
          </p:cNvSpPr>
          <p:nvPr>
            <p:ph idx="1"/>
          </p:nvPr>
        </p:nvSpPr>
        <p:spPr>
          <a:xfrm>
            <a:off x="457200" y="692696"/>
            <a:ext cx="8229600" cy="5433467"/>
          </a:xfrm>
        </p:spPr>
        <p:txBody>
          <a:bodyPr>
            <a:normAutofit fontScale="92500" lnSpcReduction="10000"/>
          </a:bodyPr>
          <a:lstStyle/>
          <a:p>
            <a:pPr algn="just"/>
            <a:r>
              <a:rPr lang="ru-RU" sz="1600" b="1" dirty="0" smtClean="0"/>
              <a:t>35.</a:t>
            </a:r>
            <a:r>
              <a:rPr lang="ru-RU" sz="1600" dirty="0" smtClean="0"/>
              <a:t> Меры в отношении больных инфекционными болезнями: больные инфекционными болезнями, лица с подозрением на инфекционные болезни, лица, общавшиеся с больными инфекционными болезнями, лица, подвергшиеся нападению и укусам кровососущих членистоногих, укусам и </a:t>
            </a:r>
            <a:r>
              <a:rPr lang="ru-RU" sz="1600" dirty="0" err="1" smtClean="0"/>
              <a:t>ослюнению</a:t>
            </a:r>
            <a:r>
              <a:rPr lang="ru-RU" sz="1600" dirty="0" smtClean="0"/>
              <a:t> дикими и домашними животными, а также лица, являющиеся носителями возбудителей инфекционных болезней, </a:t>
            </a:r>
            <a:r>
              <a:rPr lang="ru-RU" sz="1600" b="1" dirty="0" smtClean="0">
                <a:solidFill>
                  <a:schemeClr val="accent3">
                    <a:lumMod val="50000"/>
                  </a:schemeClr>
                </a:solidFill>
              </a:rPr>
              <a:t>подлежат лабораторному </a:t>
            </a:r>
            <a:r>
              <a:rPr lang="ru-RU" sz="1600" dirty="0" smtClean="0"/>
              <a:t>обследованию на наличие возбудителей инфекционных болезней и медицинскому наблюдению или лечению (экстренной профилактике), и в случае если они представляют опасность для окружающих, изолируются и (или) госпитализируются; </a:t>
            </a:r>
          </a:p>
          <a:p>
            <a:pPr algn="just"/>
            <a:r>
              <a:rPr lang="ru-RU" sz="1600" dirty="0" smtClean="0"/>
              <a:t>-лица, являющиеся носителями возбудителей инфекционных болезней, если они могут явиться источниками их распространения в связи с особенностями производства, в котором они заняты, или выполняемой ими работы, </a:t>
            </a:r>
            <a:r>
              <a:rPr lang="ru-RU" sz="1600" b="1" dirty="0" smtClean="0">
                <a:solidFill>
                  <a:schemeClr val="accent3">
                    <a:lumMod val="50000"/>
                  </a:schemeClr>
                </a:solidFill>
              </a:rPr>
              <a:t>отстраняются от такой работы и могут по решению работодателя быть переведены на другие виды работ, не связанных с риском распространения инфекционных болезней. </a:t>
            </a:r>
          </a:p>
          <a:p>
            <a:pPr algn="just"/>
            <a:r>
              <a:rPr lang="ru-RU" sz="1600" b="1" dirty="0" smtClean="0"/>
              <a:t>36.</a:t>
            </a:r>
            <a:r>
              <a:rPr lang="ru-RU" sz="1600" dirty="0" smtClean="0"/>
              <a:t> Изолирование и эвакуация больных инфекционными болезнями, лиц с подозрением на инфекционные болезни, носителей возбудителей инфекционных болезней: </a:t>
            </a:r>
          </a:p>
          <a:p>
            <a:pPr algn="just"/>
            <a:r>
              <a:rPr lang="ru-RU" sz="1600" dirty="0" smtClean="0"/>
              <a:t>-больные инфекционными болезнями изолируются по месту выявления, а также в специализированные инфекционные стационары (отделения) по эпидемическим и (или) клиническим показаниям; </a:t>
            </a:r>
          </a:p>
          <a:p>
            <a:pPr algn="just"/>
            <a:r>
              <a:rPr lang="ru-RU" sz="1600" dirty="0" smtClean="0"/>
              <a:t>-эвакуация (транспортирование) больных в инфекционные стационары (отделения) осуществляется специальным санитарным транспортом в сопровождении медицинского работника;</a:t>
            </a:r>
          </a:p>
          <a:p>
            <a:pPr algn="just"/>
            <a:r>
              <a:rPr lang="ru-RU" sz="1600" dirty="0" smtClean="0"/>
              <a:t>-санитарный транспорт после эвакуации инфекционных больных подлежит дезинфекции в оборудованном для санитарной обработки транспорта месте (бокс, крытая площадка), имеющем подводку горячей и холодной воды, канализацию для отвода сточных вод. </a:t>
            </a:r>
          </a:p>
          <a:p>
            <a:pPr algn="just"/>
            <a:endParaRPr lang="ru-RU"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600" dirty="0" smtClean="0"/>
              <a:t>Общие положения</a:t>
            </a:r>
            <a:endParaRPr lang="ru-RU" sz="1600" dirty="0"/>
          </a:p>
        </p:txBody>
      </p:sp>
      <p:sp>
        <p:nvSpPr>
          <p:cNvPr id="3" name="Содержимое 2"/>
          <p:cNvSpPr>
            <a:spLocks noGrp="1"/>
          </p:cNvSpPr>
          <p:nvPr>
            <p:ph idx="1"/>
          </p:nvPr>
        </p:nvSpPr>
        <p:spPr>
          <a:xfrm>
            <a:off x="457200" y="620688"/>
            <a:ext cx="8229600" cy="6048672"/>
          </a:xfrm>
        </p:spPr>
        <p:txBody>
          <a:bodyPr>
            <a:normAutofit fontScale="92500" lnSpcReduction="10000"/>
          </a:bodyPr>
          <a:lstStyle/>
          <a:p>
            <a:r>
              <a:rPr lang="ru-RU" sz="1600" b="1" dirty="0" smtClean="0"/>
              <a:t>38</a:t>
            </a:r>
            <a:r>
              <a:rPr lang="ru-RU" sz="1600" dirty="0" smtClean="0"/>
              <a:t>. Мероприятия в отношении лиц, общавшихся с больными инфекционными болезнями: </a:t>
            </a:r>
          </a:p>
          <a:p>
            <a:pPr algn="just"/>
            <a:r>
              <a:rPr lang="ru-RU" sz="1600" dirty="0" smtClean="0"/>
              <a:t>-за лицами, общавшимися с больным по месту жительства, учебы, воспитания, работы, в медицинской, </a:t>
            </a:r>
            <a:r>
              <a:rPr lang="ru-RU" sz="1600" b="1" dirty="0" smtClean="0">
                <a:solidFill>
                  <a:schemeClr val="accent3">
                    <a:lumMod val="50000"/>
                  </a:schemeClr>
                </a:solidFill>
              </a:rPr>
              <a:t>оздоровительной организации, по эпидемическим показаниям устанавливают медицинское наблюдение, в зависимости от конкретной нозологической формы проводят их лабораторное обследование и экстренную профилактику на основании эпидемиологического анамнеза, в соответствии с нозологической формой заболевания; </a:t>
            </a:r>
          </a:p>
          <a:p>
            <a:pPr algn="just"/>
            <a:r>
              <a:rPr lang="ru-RU" sz="1600" dirty="0" smtClean="0"/>
              <a:t>-лабораторному обследованию подлежат лица, рассматриваемые в качестве источника инфекции и лица, у которых в ходе медицинского наблюдения проявились симптомы инфекционного заболевания. Необходимость лабораторного обследования остальных лиц, подвергшихся риску заражения, определяет специалист (эпидемиолог), ответственный за эпидемиологическое расследование очага инфекционной болезни. </a:t>
            </a:r>
          </a:p>
          <a:p>
            <a:pPr algn="just"/>
            <a:r>
              <a:rPr lang="ru-RU" sz="1600" dirty="0" smtClean="0"/>
              <a:t>Результаты лабораторного обследования подлежат оперативному внесению в медицинские документы постоянного хранения и внесению в базу данных по учёту и регистрации случаев инфекционных болезней. </a:t>
            </a:r>
          </a:p>
          <a:p>
            <a:pPr algn="just"/>
            <a:r>
              <a:rPr lang="ru-RU" sz="1600" dirty="0" smtClean="0"/>
              <a:t>Перечень инфекционных болезней, эпидемические показания, при которых обязательным является медицинское наблюдение, лабораторное обследование и экстренная профилактика лиц, общавшихся с больным (в том числе в эпидемических очагах), объем и порядок их проведения определяются законодательством Российской Федерации. </a:t>
            </a:r>
          </a:p>
          <a:p>
            <a:pPr algn="just"/>
            <a:r>
              <a:rPr lang="ru-RU" sz="1600" b="1" dirty="0" smtClean="0"/>
              <a:t>39.</a:t>
            </a:r>
            <a:r>
              <a:rPr lang="ru-RU" sz="1600" dirty="0" smtClean="0"/>
              <a:t> </a:t>
            </a:r>
            <a:r>
              <a:rPr lang="ru-RU" sz="1600" b="1" dirty="0" smtClean="0">
                <a:solidFill>
                  <a:schemeClr val="accent3">
                    <a:lumMod val="50000"/>
                  </a:schemeClr>
                </a:solidFill>
              </a:rPr>
              <a:t>Разобщение лиц, общавшихся с больными инфекционными болезнями, проводится по эпидемическим показаниям. </a:t>
            </a:r>
          </a:p>
          <a:p>
            <a:pPr algn="just"/>
            <a:r>
              <a:rPr lang="ru-RU" sz="1600" b="1" dirty="0" smtClean="0"/>
              <a:t>40.</a:t>
            </a:r>
            <a:r>
              <a:rPr lang="ru-RU" sz="1600" dirty="0" smtClean="0"/>
              <a:t> В целях предупреждения распространения возбудителей инфекций от больных (носителей) с их выделениями и через объекты внешней среды, имевших контакт с больными (носителями), </a:t>
            </a:r>
            <a:r>
              <a:rPr lang="ru-RU" sz="1600" b="1" dirty="0" smtClean="0">
                <a:solidFill>
                  <a:schemeClr val="accent3">
                    <a:lumMod val="50000"/>
                  </a:schemeClr>
                </a:solidFill>
              </a:rPr>
              <a:t>в эпидемических очагах проводятся дезинфекционные мероприятия, обеспечивающие прерывание механизма передачи инфекционного агента и прекращение развития эпидемического процесса. </a:t>
            </a:r>
          </a:p>
          <a:p>
            <a:pPr algn="just"/>
            <a:endParaRPr lang="ru-RU"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600" dirty="0" smtClean="0"/>
              <a:t>Общие положения</a:t>
            </a:r>
            <a:endParaRPr lang="ru-RU" sz="1600" dirty="0"/>
          </a:p>
        </p:txBody>
      </p:sp>
      <p:sp>
        <p:nvSpPr>
          <p:cNvPr id="3" name="Содержимое 2"/>
          <p:cNvSpPr>
            <a:spLocks noGrp="1"/>
          </p:cNvSpPr>
          <p:nvPr>
            <p:ph idx="1"/>
          </p:nvPr>
        </p:nvSpPr>
        <p:spPr>
          <a:xfrm>
            <a:off x="107504" y="764704"/>
            <a:ext cx="8928992" cy="5976664"/>
          </a:xfrm>
        </p:spPr>
        <p:txBody>
          <a:bodyPr>
            <a:normAutofit lnSpcReduction="10000"/>
          </a:bodyPr>
          <a:lstStyle/>
          <a:p>
            <a:pPr algn="just"/>
            <a:r>
              <a:rPr lang="ru-RU" sz="1600" b="1" dirty="0" smtClean="0"/>
              <a:t>41</a:t>
            </a:r>
            <a:r>
              <a:rPr lang="ru-RU" sz="1600" dirty="0" smtClean="0"/>
              <a:t>. В эпидемических очагах проводятся текущая и заключительная дезинфекция, </a:t>
            </a:r>
            <a:r>
              <a:rPr lang="ru-RU" sz="1600" dirty="0" err="1" smtClean="0"/>
              <a:t>дезинвазия</a:t>
            </a:r>
            <a:r>
              <a:rPr lang="ru-RU" sz="1600" dirty="0" smtClean="0"/>
              <a:t>, дезинсекция и дератизация. </a:t>
            </a:r>
          </a:p>
          <a:p>
            <a:pPr algn="just"/>
            <a:r>
              <a:rPr lang="ru-RU" sz="1600" b="1" dirty="0" smtClean="0">
                <a:solidFill>
                  <a:schemeClr val="accent3">
                    <a:lumMod val="50000"/>
                  </a:schemeClr>
                </a:solidFill>
              </a:rPr>
              <a:t>Текущая дезинфекция проводится в присутствии больного с момента выявления заболевшего и до его выздоровления или госпитализации. Выполняют текущую дезинфекцию лица, осуществляющие уход за больным, после проведения инструктажа медицинским работником. … </a:t>
            </a:r>
          </a:p>
          <a:p>
            <a:pPr algn="just"/>
            <a:r>
              <a:rPr lang="ru-RU" sz="1600" b="1" dirty="0" smtClean="0">
                <a:solidFill>
                  <a:schemeClr val="accent3">
                    <a:lumMod val="50000"/>
                  </a:schemeClr>
                </a:solidFill>
              </a:rPr>
              <a:t>Заключительная дезинфекция проводится после изоляции </a:t>
            </a:r>
            <a:r>
              <a:rPr lang="ru-RU" sz="1600" dirty="0" smtClean="0"/>
              <a:t>(госпитализации) в соответствии с законодательством Российской Федерации, смерти или выздоровления больного на дому, в медицинских организациях, по месту работы или учебы, на транспортных средствах и в других организациях. </a:t>
            </a:r>
          </a:p>
          <a:p>
            <a:pPr algn="just"/>
            <a:r>
              <a:rPr lang="ru-RU" sz="1600" b="1" dirty="0" smtClean="0">
                <a:solidFill>
                  <a:schemeClr val="accent3">
                    <a:lumMod val="50000"/>
                  </a:schemeClr>
                </a:solidFill>
              </a:rPr>
              <a:t>Санитарно-эпидемиологические требования при введении карантина </a:t>
            </a:r>
          </a:p>
          <a:p>
            <a:pPr algn="just"/>
            <a:r>
              <a:rPr lang="ru-RU" sz="1600" b="1" dirty="0" smtClean="0"/>
              <a:t>42.</a:t>
            </a:r>
            <a:r>
              <a:rPr lang="ru-RU" sz="1600" dirty="0" smtClean="0"/>
              <a:t> В случае угрозы возникновения или распространения инфекционных болезней, представляющих опасность для здоровья населения, </a:t>
            </a:r>
            <a:r>
              <a:rPr lang="ru-RU" sz="1600" b="1" dirty="0" smtClean="0">
                <a:solidFill>
                  <a:schemeClr val="accent3">
                    <a:lumMod val="50000"/>
                  </a:schemeClr>
                </a:solidFill>
              </a:rPr>
              <a:t>вводятся ограничительные мероприятия, в том числе карантин, </a:t>
            </a:r>
            <a:r>
              <a:rPr lang="ru-RU" sz="1600" dirty="0" smtClean="0"/>
              <a:t>в пунктах пропуска через Государственную границу Российской Федерации, на территории Российской Федерации, территории соответствующего субъекта Российской Федерации, муниципального образования, в организациях и на объектах хозяйственной и иной деятельности. </a:t>
            </a:r>
          </a:p>
          <a:p>
            <a:pPr algn="just"/>
            <a:r>
              <a:rPr lang="ru-RU" sz="1600" b="1" dirty="0" smtClean="0"/>
              <a:t>43.</a:t>
            </a:r>
            <a:r>
              <a:rPr lang="ru-RU" sz="1600" dirty="0" smtClean="0"/>
              <a:t> Инфекционные заболевания, представляющие опасность для здоровья населения, характеризуются наличием хотя бы двух из следующих признаков: </a:t>
            </a:r>
          </a:p>
          <a:p>
            <a:pPr algn="just"/>
            <a:r>
              <a:rPr lang="ru-RU" sz="1600" dirty="0" smtClean="0"/>
              <a:t>тяжелое течение; </a:t>
            </a:r>
          </a:p>
          <a:p>
            <a:pPr algn="just"/>
            <a:r>
              <a:rPr lang="ru-RU" sz="1600" dirty="0" smtClean="0"/>
              <a:t>высокий уровень летальности и инвалидности; </a:t>
            </a:r>
          </a:p>
          <a:p>
            <a:pPr algn="just"/>
            <a:r>
              <a:rPr lang="ru-RU" sz="1600" dirty="0" smtClean="0"/>
              <a:t>быстрое (эпидемическое) распространение среди населения; </a:t>
            </a:r>
          </a:p>
          <a:p>
            <a:pPr algn="just"/>
            <a:r>
              <a:rPr lang="ru-RU" sz="1600" dirty="0" smtClean="0"/>
              <a:t>новая, неизвестная инфекционная болезнь; </a:t>
            </a:r>
          </a:p>
          <a:p>
            <a:pPr algn="just"/>
            <a:r>
              <a:rPr lang="ru-RU" sz="1600" dirty="0" smtClean="0"/>
              <a:t>отсутствие средств специфической профилактики и лечения. </a:t>
            </a:r>
          </a:p>
          <a:p>
            <a:pPr algn="just"/>
            <a:endParaRPr lang="ru-RU"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pPr algn="l"/>
            <a:r>
              <a:rPr lang="ru-RU" sz="1600" dirty="0" smtClean="0"/>
              <a:t>Общие положения</a:t>
            </a:r>
            <a:endParaRPr lang="ru-RU" sz="1600" dirty="0"/>
          </a:p>
        </p:txBody>
      </p:sp>
      <p:sp>
        <p:nvSpPr>
          <p:cNvPr id="3" name="Содержимое 2"/>
          <p:cNvSpPr>
            <a:spLocks noGrp="1"/>
          </p:cNvSpPr>
          <p:nvPr>
            <p:ph idx="1"/>
          </p:nvPr>
        </p:nvSpPr>
        <p:spPr>
          <a:xfrm>
            <a:off x="179512" y="620688"/>
            <a:ext cx="8856984" cy="6048672"/>
          </a:xfrm>
        </p:spPr>
        <p:txBody>
          <a:bodyPr>
            <a:normAutofit/>
          </a:bodyPr>
          <a:lstStyle/>
          <a:p>
            <a:pPr algn="just"/>
            <a:r>
              <a:rPr lang="ru-RU" sz="1400" b="1" dirty="0" smtClean="0"/>
              <a:t>44.</a:t>
            </a:r>
            <a:r>
              <a:rPr lang="ru-RU" sz="1400" dirty="0" smtClean="0"/>
              <a:t> Ограничительные мероприятия (карантин) предусматривают особые условия и режимы хозяйственной и иной деятельности, ограничение передвижения населения, транспортных средств, грузов, товаров.</a:t>
            </a:r>
          </a:p>
          <a:p>
            <a:pPr algn="just"/>
            <a:r>
              <a:rPr lang="ru-RU" sz="1400" b="1" dirty="0" smtClean="0"/>
              <a:t>45</a:t>
            </a:r>
            <a:r>
              <a:rPr lang="ru-RU" sz="1400" dirty="0" smtClean="0"/>
              <a:t>. </a:t>
            </a:r>
            <a:r>
              <a:rPr lang="ru-RU" sz="1400" b="1" dirty="0" smtClean="0">
                <a:solidFill>
                  <a:schemeClr val="accent3">
                    <a:lumMod val="50000"/>
                  </a:schemeClr>
                </a:solidFill>
              </a:rPr>
              <a:t>В случаях введения карантина на территории соответствующего субъекта Российской Федерации или на территории отдельных районов, городов, населенных пунктов данного субъекта Российской Федерации органы исполнительной власти обеспечивают создание, оборудование и функционирование в круглосуточном режиме контрольно-пропускных пунктов </a:t>
            </a:r>
            <a:r>
              <a:rPr lang="ru-RU" sz="1400" dirty="0" smtClean="0"/>
              <a:t>(постов) на границе </a:t>
            </a:r>
            <a:r>
              <a:rPr lang="ru-RU" sz="1400" dirty="0" err="1" smtClean="0"/>
              <a:t>карантинированной</a:t>
            </a:r>
            <a:r>
              <a:rPr lang="ru-RU" sz="1400" dirty="0" smtClean="0"/>
              <a:t> территории, установку заслонов для блокировки проезда, технических средств организации дорожного движения, направляющих устройств и ограничивающих ограждений для обеспечения безопасности в местах размещения контрольно-пропускных пунктов. </a:t>
            </a:r>
          </a:p>
          <a:p>
            <a:pPr algn="just"/>
            <a:r>
              <a:rPr lang="ru-RU" sz="1400" b="1" dirty="0" smtClean="0"/>
              <a:t>51.</a:t>
            </a:r>
            <a:r>
              <a:rPr lang="ru-RU" sz="1400" dirty="0" smtClean="0"/>
              <a:t> Запрещаются любые мероприятия, связанные с массовым скоплением людей. Приостанавливают работу организаций, осуществляющих образовательную деятельность, работу многофункциональных центров предоставления государственных услуг, центров социального обслуживания населения. </a:t>
            </a:r>
          </a:p>
          <a:p>
            <a:pPr algn="just"/>
            <a:r>
              <a:rPr lang="ru-RU" sz="1400" b="1" dirty="0" smtClean="0"/>
              <a:t>52.</a:t>
            </a:r>
            <a:r>
              <a:rPr lang="ru-RU" sz="1400" dirty="0" smtClean="0"/>
              <a:t> Граждане, </a:t>
            </a:r>
            <a:r>
              <a:rPr lang="ru-RU" sz="1400" b="1" dirty="0" smtClean="0">
                <a:solidFill>
                  <a:schemeClr val="accent3">
                    <a:lumMod val="50000"/>
                  </a:schemeClr>
                </a:solidFill>
              </a:rPr>
              <a:t>юридические лица и индивидуальные предприниматели обязаны выполнять требования санитарного законодательства, постановлений, предписаний органов, осуществляющих федеральный государственный санитарно-эпидемиологический надзор, и не осуществлять действия, влекущие за собой нарушение прав других граждан на охрану здоровья и благоприятную среду обитания. </a:t>
            </a:r>
          </a:p>
          <a:p>
            <a:pPr algn="just"/>
            <a:r>
              <a:rPr lang="ru-RU" sz="1400" b="1" dirty="0" smtClean="0"/>
              <a:t>57</a:t>
            </a:r>
            <a:r>
              <a:rPr lang="ru-RU" sz="1400" dirty="0" smtClean="0"/>
              <a:t>. При </a:t>
            </a:r>
            <a:r>
              <a:rPr lang="ru-RU" sz="1400" b="1" dirty="0" smtClean="0">
                <a:solidFill>
                  <a:schemeClr val="accent3">
                    <a:lumMod val="50000"/>
                  </a:schemeClr>
                </a:solidFill>
              </a:rPr>
              <a:t>устранении</a:t>
            </a:r>
            <a:r>
              <a:rPr lang="ru-RU" sz="1400" dirty="0" smtClean="0"/>
              <a:t> угрозы распространения инфекционной болезни, в отношении которой введены </a:t>
            </a:r>
            <a:r>
              <a:rPr lang="ru-RU" sz="1400" b="1" dirty="0" smtClean="0">
                <a:solidFill>
                  <a:schemeClr val="accent3">
                    <a:lumMod val="50000"/>
                  </a:schemeClr>
                </a:solidFill>
              </a:rPr>
              <a:t>ограничительные мероприятия </a:t>
            </a:r>
            <a:r>
              <a:rPr lang="ru-RU" sz="1400" dirty="0" smtClean="0"/>
              <a:t>(карантин), и (или) ликвидации эпидемического очага </a:t>
            </a:r>
            <a:r>
              <a:rPr lang="ru-RU" sz="1400" b="1" dirty="0" smtClean="0">
                <a:solidFill>
                  <a:schemeClr val="accent3">
                    <a:lumMod val="50000"/>
                  </a:schemeClr>
                </a:solidFill>
              </a:rPr>
              <a:t>органы исполнительной власти субъектов Российской Федерации, органы местного самоуправления по предписанию главных государственных санитарных врачей субъектов Российской Федерации или министерства и (или) ведомства, ответственные за решение указанных вопросов на территориях закрытых административно-территориальных образований, принимают решение об отмене ограничительных мероприятий (карантина) </a:t>
            </a:r>
            <a:r>
              <a:rPr lang="ru-RU" sz="1400" dirty="0" smtClean="0"/>
              <a:t>на всей территории субъекта Российской Федерации или на территории отдельных районов, городов, населенных пунктов данного субъекта Российской Федерации.</a:t>
            </a:r>
          </a:p>
          <a:p>
            <a:pPr algn="just"/>
            <a:endParaRPr lang="ru-RU"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dirty="0" smtClean="0"/>
              <a:t>Общие положения           </a:t>
            </a:r>
            <a:r>
              <a:rPr lang="ru-RU" sz="1600" b="1" dirty="0" smtClean="0"/>
              <a:t>Профилактические мероприятия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251520" y="692696"/>
            <a:ext cx="8640960" cy="5832648"/>
          </a:xfrm>
        </p:spPr>
        <p:txBody>
          <a:bodyPr>
            <a:normAutofit fontScale="92500" lnSpcReduction="20000"/>
          </a:bodyPr>
          <a:lstStyle/>
          <a:p>
            <a:pPr algn="just"/>
            <a:r>
              <a:rPr lang="ru-RU" sz="1600" b="1" dirty="0" smtClean="0"/>
              <a:t>58.</a:t>
            </a:r>
            <a:r>
              <a:rPr lang="ru-RU" sz="1600" dirty="0" smtClean="0"/>
              <a:t> В целях предупреждения возникновения и распространения инфекционных заболеваний, массовых неинфекционных заболеваний (отравлений) и профессиональных заболеваний работники отдельных профессий, производств и организаций при выполнении своих трудовых обязанностей обязаны проходить предварительные при поступлении на работу и периодические медицинские осмотры (обследования). </a:t>
            </a:r>
          </a:p>
          <a:p>
            <a:pPr algn="just"/>
            <a:r>
              <a:rPr lang="ru-RU" sz="1600" b="1" dirty="0" smtClean="0"/>
              <a:t>59.</a:t>
            </a:r>
            <a:r>
              <a:rPr lang="ru-RU" sz="1600" dirty="0" smtClean="0"/>
              <a:t> </a:t>
            </a:r>
            <a:r>
              <a:rPr lang="ru-RU" sz="1600" b="1" dirty="0" smtClean="0">
                <a:solidFill>
                  <a:schemeClr val="accent3">
                    <a:lumMod val="50000"/>
                  </a:schemeClr>
                </a:solidFill>
              </a:rPr>
              <a:t>В случае ухудшения эпидемиологической обстановки возникновения угрозы распространения инфекционных болезней среди населения, в том числе связанной с формированием эпидемических очагов с групповой заболеваемостью, обязательные медицинские осмотры проводятся на основании постановлений органов, уполномоченных осуществлять федеральный государственный санитарно-эпидемиологический надзор. </a:t>
            </a:r>
          </a:p>
          <a:p>
            <a:pPr algn="just"/>
            <a:r>
              <a:rPr lang="ru-RU" sz="1600" b="1" dirty="0" smtClean="0"/>
              <a:t>60.</a:t>
            </a:r>
            <a:r>
              <a:rPr lang="ru-RU" sz="1600" dirty="0" smtClean="0"/>
              <a:t> </a:t>
            </a:r>
            <a:r>
              <a:rPr lang="ru-RU" sz="1600" b="1" dirty="0" smtClean="0"/>
              <a:t>Работодатели обязаны освобождать работников от работы для прохождения медицинских осмотров и диспансеризации</a:t>
            </a:r>
            <a:r>
              <a:rPr lang="ru-RU" sz="1600" dirty="0" smtClean="0"/>
              <a:t>. </a:t>
            </a:r>
          </a:p>
          <a:p>
            <a:pPr algn="just"/>
            <a:r>
              <a:rPr lang="ru-RU" sz="1600" b="1" dirty="0" smtClean="0"/>
              <a:t>61.</a:t>
            </a:r>
            <a:r>
              <a:rPr lang="ru-RU" sz="1600" dirty="0" smtClean="0"/>
              <a:t> </a:t>
            </a:r>
            <a:r>
              <a:rPr lang="ru-RU" sz="1600" b="1" dirty="0" smtClean="0">
                <a:solidFill>
                  <a:schemeClr val="accent3">
                    <a:lumMod val="50000"/>
                  </a:schemeClr>
                </a:solidFill>
              </a:rPr>
              <a:t>Работники, не прошедшие обязательный медицинский осмотр, отказывающиеся от прохождения медицинских осмотров, а также при наличии медицинских противопоказаний не допускаются работодателем к исполнению ими трудовых обязанностей</a:t>
            </a:r>
            <a:r>
              <a:rPr lang="ru-RU" sz="1600" dirty="0" smtClean="0"/>
              <a:t>. </a:t>
            </a:r>
          </a:p>
          <a:p>
            <a:pPr algn="just"/>
            <a:r>
              <a:rPr lang="ru-RU" sz="1600" b="1" dirty="0" smtClean="0"/>
              <a:t>Контроль допуска к работе лиц, не прошедших медицинский осмотр, обеспечивается юридическими лицами и индивидуальными предпринимателями</a:t>
            </a:r>
            <a:r>
              <a:rPr lang="ru-RU" sz="1600" dirty="0" smtClean="0"/>
              <a:t>. </a:t>
            </a:r>
          </a:p>
          <a:p>
            <a:pPr algn="just"/>
            <a:r>
              <a:rPr lang="ru-RU" sz="1600" b="1" dirty="0" smtClean="0"/>
              <a:t>62</a:t>
            </a:r>
            <a:r>
              <a:rPr lang="ru-RU" sz="1600" dirty="0" smtClean="0"/>
              <a:t>. </a:t>
            </a:r>
            <a:r>
              <a:rPr lang="ru-RU" sz="1600" b="1" dirty="0" smtClean="0"/>
              <a:t>Данные о прохождении медицинских осмотров, наряду с информацией об обязательных прививках для профессиональных и (или) возрастных групп населения подлежат внесению в медицинскую документацию, сертификаты профилактических прививок, личные медицинские книжки и учету в медицинских организациях, осуществляющих медицинское обслуживание работников, а также в органах, осуществляющих федеральный государственный санитарно-эпидемиологический надзор. </a:t>
            </a:r>
          </a:p>
          <a:p>
            <a:pPr algn="just"/>
            <a:r>
              <a:rPr lang="ru-RU" sz="1600" b="1" dirty="0" smtClean="0"/>
              <a:t>63.</a:t>
            </a:r>
            <a:r>
              <a:rPr lang="ru-RU" sz="1600" dirty="0" smtClean="0"/>
              <a:t> В случае выявления у работника при проведении предварительного или периодического медицинских осмотров острого инфекционного заболевания данный работник не допускается к работе до выздоровления. Основанием для допуска к работе служит справка врача о выздоровлении. В случае выявления у работника хронического инфекционного заболевания или носительства возбудителя инфекционного заболевания вопрос об отстранении от работы решается в соответствии с законодательством Российской Федерации. </a:t>
            </a:r>
          </a:p>
          <a:p>
            <a:pPr algn="just"/>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600" dirty="0" smtClean="0"/>
              <a:t>Общие положения</a:t>
            </a:r>
            <a:endParaRPr lang="ru-RU" sz="1600" dirty="0"/>
          </a:p>
        </p:txBody>
      </p:sp>
      <p:sp>
        <p:nvSpPr>
          <p:cNvPr id="3" name="Содержимое 2"/>
          <p:cNvSpPr>
            <a:spLocks noGrp="1"/>
          </p:cNvSpPr>
          <p:nvPr>
            <p:ph idx="1"/>
          </p:nvPr>
        </p:nvSpPr>
        <p:spPr>
          <a:xfrm>
            <a:off x="457200" y="620688"/>
            <a:ext cx="8229600" cy="5505475"/>
          </a:xfrm>
        </p:spPr>
        <p:txBody>
          <a:bodyPr>
            <a:normAutofit/>
          </a:bodyPr>
          <a:lstStyle/>
          <a:p>
            <a:pPr algn="just"/>
            <a:r>
              <a:rPr lang="ru-RU" sz="1600" b="1" dirty="0" smtClean="0"/>
              <a:t>64</a:t>
            </a:r>
            <a:r>
              <a:rPr lang="ru-RU" sz="1600" dirty="0" smtClean="0"/>
              <a:t>. Профилактические прививки проводятся гражданам для предупреждения возникновения и распространения инфекционных болезней в соответствии с законодательством Российской Федерации. </a:t>
            </a:r>
          </a:p>
          <a:p>
            <a:pPr algn="just"/>
            <a:r>
              <a:rPr lang="ru-RU" sz="1600" b="1" dirty="0" smtClean="0"/>
              <a:t>66.</a:t>
            </a:r>
            <a:r>
              <a:rPr lang="ru-RU" sz="1600" b="1" dirty="0" smtClean="0">
                <a:solidFill>
                  <a:schemeClr val="accent3">
                    <a:lumMod val="50000"/>
                  </a:schemeClr>
                </a:solidFill>
              </a:rPr>
              <a:t> Решение о проведении иммунизации населения в рамках календаря профилактических прививок по эпидемическим показаниям принимают главные государственные санитарные врачи субъектов Российской Федерации совместно с органом исполнительной власти субъекта Российской Федерации в сфере охраны здоровья граждан с учетом складывающейся эпидемиологической ситуации. </a:t>
            </a:r>
          </a:p>
          <a:p>
            <a:pPr algn="just"/>
            <a:r>
              <a:rPr lang="ru-RU" sz="1600" b="1" dirty="0" smtClean="0"/>
              <a:t>67.</a:t>
            </a:r>
            <a:r>
              <a:rPr lang="ru-RU" sz="1600" dirty="0" smtClean="0"/>
              <a:t> </a:t>
            </a:r>
            <a:r>
              <a:rPr lang="ru-RU" sz="1600" b="1" dirty="0" smtClean="0">
                <a:solidFill>
                  <a:schemeClr val="accent3">
                    <a:lumMod val="50000"/>
                  </a:schemeClr>
                </a:solidFill>
              </a:rPr>
              <a:t>Внеплановая иммунизация граждан при эпидемическом неблагополучии, возникновении чрезвычайных ситуаций различного характера, в очагах инфекционных болезней проводится на федеральном уровне на основании постановления Главного государственного санитарного врача Российской Федерации, а при возникновении чрезвычайных ситуаций различного характера, в очагах инфекционных болезней на уровне субъекта Российской Федерации, в том числе на отдельных объектах, - на основании постановлений главных государственных санитарных врачей субъектов Российской Федерации. </a:t>
            </a:r>
          </a:p>
          <a:p>
            <a:pPr algn="just"/>
            <a:r>
              <a:rPr lang="ru-RU" sz="1600" b="1" dirty="0" smtClean="0"/>
              <a:t>72. Факт проведения профилактической прививки или отказа от нее в письменном виде должен быть зафиксирован в медицинских документах постоянного хранения. </a:t>
            </a:r>
          </a:p>
          <a:p>
            <a:pPr algn="just"/>
            <a:r>
              <a:rPr lang="ru-RU" sz="1600" b="1" dirty="0" smtClean="0"/>
              <a:t>73.</a:t>
            </a:r>
            <a:r>
              <a:rPr lang="ru-RU" sz="1600" dirty="0" smtClean="0"/>
              <a:t> Иммунизация должна осуществляться в соответствии с медицинскими показаниями и противопоказаниями. </a:t>
            </a:r>
          </a:p>
          <a:p>
            <a:pPr algn="just"/>
            <a:endParaRPr lang="ru-RU"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l"/>
            <a:r>
              <a:rPr lang="ru-RU" sz="1600" dirty="0" smtClean="0"/>
              <a:t>Общие положения  </a:t>
            </a:r>
            <a:r>
              <a:rPr lang="ru-RU" sz="1600" b="1" dirty="0" smtClean="0"/>
              <a:t>Гигиеническое воспитание и обучение граждан по вопросам профилактики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620688"/>
            <a:ext cx="8229600" cy="5505475"/>
          </a:xfrm>
        </p:spPr>
        <p:txBody>
          <a:bodyPr>
            <a:normAutofit/>
          </a:bodyPr>
          <a:lstStyle/>
          <a:p>
            <a:pPr algn="just"/>
            <a:r>
              <a:rPr lang="ru-RU" sz="1600" b="1" dirty="0" smtClean="0"/>
              <a:t>74.</a:t>
            </a:r>
            <a:r>
              <a:rPr lang="ru-RU" sz="1600" dirty="0" smtClean="0"/>
              <a:t> В целях повышения санитарной культуры населения, профилактики инфекционных болезней, пропаганды здорового образа жизни должно проводиться гигиеническое воспитание и обучение граждан. </a:t>
            </a:r>
          </a:p>
          <a:p>
            <a:pPr algn="just"/>
            <a:r>
              <a:rPr lang="ru-RU" sz="1600" b="1" dirty="0" smtClean="0"/>
              <a:t>75.</a:t>
            </a:r>
            <a:r>
              <a:rPr lang="ru-RU" sz="1600" dirty="0" smtClean="0"/>
              <a:t> Гигиеническое воспитание и обучение осуществляется в процессе воспитания и обучения в организациях, осуществляющих образовательную деятельность и оздоровительных организациях, а также при профессиональной гигиенической подготовке и аттестации должностных лиц и работников организаций, деятельность которых связана с производством, хранением, транспортировкой и реализацией пищевых продуктов и питьевой воды, воспитанием и обучением детей, коммунальным и бытовым обслуживанием населения. </a:t>
            </a:r>
          </a:p>
          <a:p>
            <a:pPr algn="just"/>
            <a:r>
              <a:rPr lang="ru-RU" sz="1600" b="1" dirty="0" smtClean="0"/>
              <a:t>76.</a:t>
            </a:r>
            <a:r>
              <a:rPr lang="ru-RU" sz="1600" dirty="0" smtClean="0"/>
              <a:t> Вопросы профилактики инфекционных и паразитарных болезней должны быть включены в программы обучения и воспитания, квалификационные требования при проведении аттестации работников. </a:t>
            </a:r>
          </a:p>
          <a:p>
            <a:pPr algn="just"/>
            <a:r>
              <a:rPr lang="ru-RU" sz="1600" b="1" dirty="0" smtClean="0"/>
              <a:t>77.</a:t>
            </a:r>
            <a:r>
              <a:rPr lang="ru-RU" sz="1600" dirty="0" smtClean="0"/>
              <a:t> Гигиеническое воспитание населения осуществляется в процессе воспитания и обучения, с использованием средств массовой информации, информационно-коммуникационной сети Интернет, распространения информационных материалов среди различных групп населения, в ходе лекций и бесед в организациях и в индивидуальном порядке. </a:t>
            </a:r>
          </a:p>
          <a:p>
            <a:pPr algn="just"/>
            <a:r>
              <a:rPr lang="ru-RU" sz="1600" b="1" dirty="0" smtClean="0"/>
              <a:t>78.</a:t>
            </a:r>
            <a:r>
              <a:rPr lang="ru-RU" sz="1600" dirty="0" smtClean="0"/>
              <a:t> Гигиеническое воспитание </a:t>
            </a:r>
            <a:r>
              <a:rPr lang="ru-RU" sz="1600" i="1" dirty="0" smtClean="0"/>
              <a:t>и </a:t>
            </a:r>
            <a:r>
              <a:rPr lang="ru-RU" sz="1600" dirty="0" smtClean="0"/>
              <a:t>обучение граждан проводится не реже 1 раза в год либо иной предусмотренной санитарными правилами периодичностью.</a:t>
            </a:r>
          </a:p>
          <a:p>
            <a:endParaRPr lang="ru-RU"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04056"/>
          </a:xfrm>
        </p:spPr>
        <p:txBody>
          <a:bodyPr>
            <a:normAutofit fontScale="90000"/>
          </a:bodyPr>
          <a:lstStyle/>
          <a:p>
            <a:pPr algn="just"/>
            <a:r>
              <a:rPr lang="ru-RU" sz="1600" dirty="0" smtClean="0"/>
              <a:t/>
            </a:r>
            <a:br>
              <a:rPr lang="ru-RU" sz="1600" dirty="0" smtClean="0"/>
            </a:br>
            <a:r>
              <a:rPr lang="ru-RU" sz="1600" dirty="0" smtClean="0"/>
              <a:t/>
            </a:r>
            <a:br>
              <a:rPr lang="ru-RU" sz="1600" dirty="0" smtClean="0"/>
            </a:br>
            <a:r>
              <a:rPr lang="ru-RU" sz="1600" dirty="0" smtClean="0"/>
              <a:t>Общие положения  </a:t>
            </a:r>
            <a:r>
              <a:rPr lang="ru-RU" sz="1400" b="1" dirty="0" smtClean="0"/>
              <a:t>III. САНИТАРНО-ЭПИДЕМИОЛОГИЧЕСКИЕ ТРЕБОВАНИЯ К ОРГАНИЗАЦИИ И ОСУЩЕСТВЛЕНИЮ ДЕЗИНФЕКЦИОННОЙ, ДЕРАТИЗАЦИОННОЙ И ДЕЗИНСЕКЦИОННОЙ ДЕЯТЕЛЬНОСТИ </a:t>
            </a:r>
            <a:r>
              <a:rPr lang="ru-RU" sz="1400" dirty="0" smtClean="0"/>
              <a:t/>
            </a:r>
            <a:br>
              <a:rPr lang="ru-RU" sz="1400" dirty="0" smtClean="0"/>
            </a:br>
            <a:r>
              <a:rPr lang="ru-RU" sz="1600" dirty="0" smtClean="0"/>
              <a:t/>
            </a:r>
            <a:br>
              <a:rPr lang="ru-RU" sz="1600" dirty="0" smtClean="0"/>
            </a:br>
            <a:endParaRPr lang="ru-RU" sz="1600" dirty="0"/>
          </a:p>
        </p:txBody>
      </p:sp>
      <p:sp>
        <p:nvSpPr>
          <p:cNvPr id="3" name="Содержимое 2"/>
          <p:cNvSpPr>
            <a:spLocks noGrp="1"/>
          </p:cNvSpPr>
          <p:nvPr>
            <p:ph idx="1"/>
          </p:nvPr>
        </p:nvSpPr>
        <p:spPr>
          <a:xfrm>
            <a:off x="251520" y="836712"/>
            <a:ext cx="8712968" cy="5832648"/>
          </a:xfrm>
        </p:spPr>
        <p:txBody>
          <a:bodyPr>
            <a:normAutofit/>
          </a:bodyPr>
          <a:lstStyle/>
          <a:p>
            <a:pPr algn="just"/>
            <a:r>
              <a:rPr lang="ru-RU" sz="1600" b="1" dirty="0" smtClean="0"/>
              <a:t>79.</a:t>
            </a:r>
            <a:r>
              <a:rPr lang="ru-RU" sz="1600" dirty="0" smtClean="0"/>
              <a:t> </a:t>
            </a:r>
            <a:r>
              <a:rPr lang="ru-RU" sz="1600" b="1" dirty="0" smtClean="0"/>
              <a:t>Дезинфекционная деятельность предусматривает организацию и осуществление работ и услуг</a:t>
            </a:r>
            <a:r>
              <a:rPr lang="ru-RU" sz="1600" dirty="0" smtClean="0"/>
              <a:t>, включающих борьбу с патогенными микроорганизмами, возбудителями инвазионных болезней, грызунами и их эктопаразитами, кровососущими членистоногими и другими насекомыми, имеющими медицинское значение, разработку, испытание, производство, хранение, транспортирование, реализацию, применение, уничтожение и утилизацию средств, оборудования, материалов для </a:t>
            </a:r>
            <a:r>
              <a:rPr lang="ru-RU" sz="1600" b="1" dirty="0" smtClean="0"/>
              <a:t>дезинфекции, </a:t>
            </a:r>
            <a:r>
              <a:rPr lang="ru-RU" sz="1600" b="1" dirty="0" err="1" smtClean="0"/>
              <a:t>предстерилизационной</a:t>
            </a:r>
            <a:r>
              <a:rPr lang="ru-RU" sz="1600" b="1" dirty="0" smtClean="0"/>
              <a:t> очистки, стерилизации, дезинсекции, </a:t>
            </a:r>
            <a:r>
              <a:rPr lang="ru-RU" sz="1600" b="1" dirty="0" err="1" smtClean="0"/>
              <a:t>дезинвазии</a:t>
            </a:r>
            <a:r>
              <a:rPr lang="ru-RU" sz="1600" b="1" dirty="0" smtClean="0"/>
              <a:t>, дератизации, отпугивания (далее - дезинфекционная деятельность), а также контроль за этими работами и услугами. </a:t>
            </a:r>
          </a:p>
          <a:p>
            <a:pPr algn="just"/>
            <a:r>
              <a:rPr lang="ru-RU" sz="1600" b="1" dirty="0" smtClean="0"/>
              <a:t>82.</a:t>
            </a:r>
            <a:r>
              <a:rPr lang="ru-RU" sz="1600" dirty="0" smtClean="0"/>
              <a:t> Юридические и физические лица при осуществлении дезинфекционной деятельности обеспечивают: </a:t>
            </a:r>
          </a:p>
          <a:p>
            <a:pPr algn="just"/>
            <a:r>
              <a:rPr lang="ru-RU" sz="1600" dirty="0" smtClean="0"/>
              <a:t>-безопасные для человека и окружающей среды условия выполнения работ и оказания услуг; </a:t>
            </a:r>
          </a:p>
          <a:p>
            <a:pPr algn="just"/>
            <a:r>
              <a:rPr lang="ru-RU" sz="1600" dirty="0" smtClean="0"/>
              <a:t>подготовку персонала по вопросам, связанным с проведением дезинфекционных мероприятий с учетом объема выполняемых работ и услуг (инструктаж, гигиеническая аттестация, подготовка по программам профессионального медицинского образования); </a:t>
            </a:r>
          </a:p>
          <a:p>
            <a:pPr algn="just"/>
            <a:r>
              <a:rPr lang="ru-RU" sz="1600" dirty="0" smtClean="0"/>
              <a:t>-организацию и осуществление производственного контроля за соблюдением санитарно-эпидемиологических требований и проведением санитарно-противоэпидемических (профилактических) мероприятий, в том числе за качеством дезинфекционных мероприятий, включая их объем и оценку эффективности, а также соблюдение требований безопасности; </a:t>
            </a:r>
          </a:p>
          <a:p>
            <a:pPr algn="just"/>
            <a:endParaRPr lang="ru-RU"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600" dirty="0" smtClean="0"/>
              <a:t>Гл.</a:t>
            </a:r>
            <a:r>
              <a:rPr lang="ru-RU" sz="1600" b="1" dirty="0" smtClean="0"/>
              <a:t> III. ДЕЗИНФЕКЦИОННАЯ, ДЕРАТИЗАЦИОННАЯ И ДЕЗИНСЕКЦИОННАЯ ДЕЯТЕЛЬНОСТЬ</a:t>
            </a:r>
            <a:endParaRPr lang="ru-RU" sz="1600" dirty="0"/>
          </a:p>
        </p:txBody>
      </p:sp>
      <p:sp>
        <p:nvSpPr>
          <p:cNvPr id="3" name="Содержимое 2"/>
          <p:cNvSpPr>
            <a:spLocks noGrp="1"/>
          </p:cNvSpPr>
          <p:nvPr>
            <p:ph idx="1"/>
          </p:nvPr>
        </p:nvSpPr>
        <p:spPr>
          <a:xfrm>
            <a:off x="395536" y="692696"/>
            <a:ext cx="8229600" cy="6048672"/>
          </a:xfrm>
        </p:spPr>
        <p:txBody>
          <a:bodyPr>
            <a:normAutofit fontScale="92500" lnSpcReduction="20000"/>
          </a:bodyPr>
          <a:lstStyle/>
          <a:p>
            <a:pPr algn="just"/>
            <a:r>
              <a:rPr lang="ru-RU" sz="1600" b="1" dirty="0" smtClean="0"/>
              <a:t>85.</a:t>
            </a:r>
            <a:r>
              <a:rPr lang="ru-RU" sz="1600" dirty="0" smtClean="0"/>
              <a:t> </a:t>
            </a:r>
            <a:r>
              <a:rPr lang="ru-RU" sz="1600" b="1" dirty="0" smtClean="0"/>
              <a:t>К использованию допускаются дезинфекционные средства, на которые имеются разрешительные документы, выданные в порядке и в случаях, установленных правом Евразийского экономического союза. </a:t>
            </a:r>
          </a:p>
          <a:p>
            <a:pPr algn="just"/>
            <a:r>
              <a:rPr lang="ru-RU" sz="1600" b="1" dirty="0" smtClean="0"/>
              <a:t>86.</a:t>
            </a:r>
            <a:r>
              <a:rPr lang="ru-RU" sz="1600" dirty="0" smtClean="0"/>
              <a:t> </a:t>
            </a:r>
            <a:r>
              <a:rPr lang="ru-RU" sz="1600" b="1" dirty="0" smtClean="0"/>
              <a:t>Дезинфекционные средства хранят в таре (упаковке) поставщика (производителя) с этикеткой, в условиях, регламентированных документами на каждое средство, в специально предназначенных помещениях, до 10 кг - в местах, недоступных для их несанкционированного использования. </a:t>
            </a:r>
          </a:p>
          <a:p>
            <a:pPr algn="just"/>
            <a:r>
              <a:rPr lang="ru-RU" sz="1600" b="1" dirty="0" smtClean="0"/>
              <a:t>89</a:t>
            </a:r>
            <a:r>
              <a:rPr lang="ru-RU" sz="1600" dirty="0" smtClean="0"/>
              <a:t>. Органы государственной власти субъектов Российской Федерации, органы местного самоуправления, юридические лица и индивидуальные предприниматели обеспечивают организацию и осуществление дезинфекционных, дезинсекционных, </a:t>
            </a:r>
            <a:r>
              <a:rPr lang="ru-RU" sz="1600" dirty="0" err="1" smtClean="0"/>
              <a:t>дератизационных</a:t>
            </a:r>
            <a:r>
              <a:rPr lang="ru-RU" sz="1600" dirty="0" smtClean="0"/>
              <a:t> мероприятий, направленных на предупреждение возникновения и распространения инфекционных болезней на эксплуатируемых объектах, транспортных средствах, территориях (прилегающих к объектам населенного пункта, природного очага), </a:t>
            </a:r>
            <a:r>
              <a:rPr lang="ru-RU" sz="1600" b="1" dirty="0" smtClean="0"/>
              <a:t>в том числе посредством привлечения специализированных организаций, осуществляющих дезинфекционную деятельность, и в этих целях проводят: </a:t>
            </a:r>
          </a:p>
          <a:p>
            <a:pPr algn="just"/>
            <a:r>
              <a:rPr lang="ru-RU" sz="1600" dirty="0" smtClean="0"/>
              <a:t>-профилактические (организационные, инженерно-технические, санитарно- гигиенические) </a:t>
            </a:r>
          </a:p>
          <a:p>
            <a:pPr algn="just"/>
            <a:r>
              <a:rPr lang="ru-RU" sz="1600" dirty="0" smtClean="0"/>
              <a:t>-мероприятия, предупреждающие заселение объектов грызунами и членистоногими; </a:t>
            </a:r>
          </a:p>
          <a:p>
            <a:pPr algn="just"/>
            <a:r>
              <a:rPr lang="ru-RU" sz="1600" dirty="0" smtClean="0"/>
              <a:t>-обследования с целью определения технического и гигиенического состояния объекта и прилегающей к нему территории, учета численности и определения заселенности объектов и территории грызунами и членистоногими; </a:t>
            </a:r>
          </a:p>
          <a:p>
            <a:pPr algn="just"/>
            <a:r>
              <a:rPr lang="ru-RU" sz="1600" dirty="0" smtClean="0"/>
              <a:t>-истребительные мероприятия против грызунов и членистоногих; </a:t>
            </a:r>
          </a:p>
          <a:p>
            <a:pPr algn="just"/>
            <a:r>
              <a:rPr lang="ru-RU" sz="1600" dirty="0" smtClean="0"/>
              <a:t>-профилактическую и очаговую (текущую и заключительную) дезинфекции по эпидемиологическим показаниям; </a:t>
            </a:r>
          </a:p>
          <a:p>
            <a:pPr algn="just"/>
            <a:r>
              <a:rPr lang="ru-RU" sz="1600" dirty="0" smtClean="0"/>
              <a:t>-контроль за проведением дезинфекционных, дезинсекционных, </a:t>
            </a:r>
            <a:r>
              <a:rPr lang="ru-RU" sz="1600" dirty="0" err="1" smtClean="0"/>
              <a:t>дератизационных</a:t>
            </a:r>
            <a:r>
              <a:rPr lang="ru-RU" sz="1600" dirty="0" smtClean="0"/>
              <a:t> мероприятий и их эффективностью. </a:t>
            </a:r>
          </a:p>
          <a:p>
            <a:pPr algn="just"/>
            <a:r>
              <a:rPr lang="ru-RU" sz="1600" b="1" dirty="0" smtClean="0"/>
              <a:t>90.</a:t>
            </a:r>
            <a:r>
              <a:rPr lang="ru-RU" sz="1600" dirty="0" smtClean="0"/>
              <a:t> </a:t>
            </a:r>
            <a:r>
              <a:rPr lang="ru-RU" sz="1600" b="1" dirty="0" smtClean="0"/>
              <a:t>Дезинфекционные, дезинсекционные и </a:t>
            </a:r>
            <a:r>
              <a:rPr lang="ru-RU" sz="1600" b="1" dirty="0" err="1" smtClean="0"/>
              <a:t>дератизационные</a:t>
            </a:r>
            <a:r>
              <a:rPr lang="ru-RU" sz="1600" b="1" dirty="0" smtClean="0"/>
              <a:t> мероприятия на объектах, транспортных средствах, рекреационных территориях населенных пунктов проводятся персоналом организаций, в соответствии с учредительными документами которых одним из видов экономической деятельности является осуществление дезинфекционной, </a:t>
            </a:r>
            <a:r>
              <a:rPr lang="ru-RU" sz="1600" b="1" dirty="0" err="1" smtClean="0"/>
              <a:t>дератизационной</a:t>
            </a:r>
            <a:r>
              <a:rPr lang="ru-RU" sz="1600" b="1" dirty="0" smtClean="0"/>
              <a:t> и дезинсекционной деятельности. </a:t>
            </a:r>
          </a:p>
          <a:p>
            <a:pPr algn="just"/>
            <a:endParaRPr lang="ru-RU" sz="1600" dirty="0" smtClean="0"/>
          </a:p>
          <a:p>
            <a:pPr algn="just"/>
            <a:endParaRPr lang="ru-RU" sz="1600" dirty="0" smtClean="0"/>
          </a:p>
          <a:p>
            <a:pPr algn="just"/>
            <a:endParaRPr lang="ru-RU" sz="1600" dirty="0" smtClean="0"/>
          </a:p>
          <a:p>
            <a:pPr algn="just"/>
            <a:endParaRPr lang="ru-RU"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dirty="0" smtClean="0"/>
              <a:t>Гл.</a:t>
            </a:r>
            <a:r>
              <a:rPr lang="ru-RU" sz="1600" b="1" dirty="0" smtClean="0"/>
              <a:t> III                       Требования к организации и проведению дезинфекции, стерилизации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251520" y="764704"/>
            <a:ext cx="8712968" cy="5904656"/>
          </a:xfrm>
        </p:spPr>
        <p:txBody>
          <a:bodyPr>
            <a:normAutofit fontScale="85000" lnSpcReduction="20000"/>
          </a:bodyPr>
          <a:lstStyle/>
          <a:p>
            <a:pPr algn="just"/>
            <a:r>
              <a:rPr lang="ru-RU" sz="1600" b="1" dirty="0" smtClean="0"/>
              <a:t>91</a:t>
            </a:r>
            <a:r>
              <a:rPr lang="ru-RU" sz="1600" dirty="0" smtClean="0"/>
              <a:t>. Дезинфекция включает работы по полному или частичному уничтожению (удалению) микроорганизмов-возбудителей инфекционных болезней на (в) объектах. </a:t>
            </a:r>
          </a:p>
          <a:p>
            <a:pPr algn="just"/>
            <a:r>
              <a:rPr lang="ru-RU" sz="1600" b="1" dirty="0" smtClean="0"/>
              <a:t>92.</a:t>
            </a:r>
            <a:r>
              <a:rPr lang="ru-RU" sz="1600" dirty="0" smtClean="0"/>
              <a:t> Обеззараживание объектов проводят орошением, протиранием, обработкой аэрозолями, погружением и другими способами. </a:t>
            </a:r>
          </a:p>
          <a:p>
            <a:pPr algn="just"/>
            <a:r>
              <a:rPr lang="ru-RU" sz="1600" b="1" dirty="0" smtClean="0"/>
              <a:t>93</a:t>
            </a:r>
            <a:r>
              <a:rPr lang="ru-RU" sz="1600" dirty="0" smtClean="0"/>
              <a:t>. Не допускается применение дезинфицирующих средств, обладающих только бактериостатическим действием. </a:t>
            </a:r>
          </a:p>
          <a:p>
            <a:pPr algn="just"/>
            <a:r>
              <a:rPr lang="ru-RU" sz="1600" b="1" dirty="0" smtClean="0"/>
              <a:t>94</a:t>
            </a:r>
            <a:r>
              <a:rPr lang="ru-RU" sz="1600" dirty="0" smtClean="0"/>
              <a:t>. Требования к порядку проведения дезинфекции с целью профилактики отдельных инфекционных болезней устанавливаются в соответствии с требованиями Санитарных правил по профилактике соответствующего инфекционного заболевания.</a:t>
            </a:r>
          </a:p>
          <a:p>
            <a:pPr algn="just">
              <a:buNone/>
            </a:pPr>
            <a:r>
              <a:rPr lang="ru-RU" sz="1600" b="1" dirty="0" smtClean="0"/>
              <a:t>Требования к организации и проведению дезинсекции </a:t>
            </a:r>
            <a:endParaRPr lang="ru-RU" sz="1600" dirty="0" smtClean="0"/>
          </a:p>
          <a:p>
            <a:pPr algn="just"/>
            <a:r>
              <a:rPr lang="ru-RU" sz="1600" b="1" dirty="0" smtClean="0"/>
              <a:t>99.</a:t>
            </a:r>
            <a:r>
              <a:rPr lang="ru-RU" sz="1600" dirty="0" smtClean="0"/>
              <a:t> Дезинсекция включает в себя организационные, санитарно-технические, санитарно-гигиенические и истребительные мероприятия, направленные на уничтожение членистоногих, имеющих эпидемиологическое и санитарно-гигиеническое значение, и должна проводиться на следующих объектах (далее - объекты, имеющие особое эпидемиологическое значение): </a:t>
            </a:r>
          </a:p>
          <a:p>
            <a:pPr algn="just"/>
            <a:r>
              <a:rPr lang="ru-RU" sz="1600" dirty="0" smtClean="0"/>
              <a:t>-организации пищевой промышленности, общественного питания и организации, осуществляющие хранение и реализацию пищевой продукции; </a:t>
            </a:r>
          </a:p>
          <a:p>
            <a:pPr algn="just"/>
            <a:r>
              <a:rPr lang="ru-RU" sz="1600" dirty="0" smtClean="0"/>
              <a:t>-здания, предназначенные для постоянного или временного пребывания людей; </a:t>
            </a:r>
          </a:p>
          <a:p>
            <a:pPr algn="just"/>
            <a:r>
              <a:rPr lang="ru-RU" sz="1600" dirty="0" smtClean="0"/>
              <a:t>-гостиницы, общежития; </a:t>
            </a:r>
          </a:p>
          <a:p>
            <a:pPr algn="just"/>
            <a:r>
              <a:rPr lang="ru-RU" sz="1600" dirty="0" smtClean="0"/>
              <a:t>-медицинские организации; </a:t>
            </a:r>
          </a:p>
          <a:p>
            <a:pPr algn="just"/>
            <a:r>
              <a:rPr lang="ru-RU" sz="1600" dirty="0" smtClean="0"/>
              <a:t>-санаторно-курортные организации, дома отдыха, пансионаты; </a:t>
            </a:r>
          </a:p>
          <a:p>
            <a:pPr algn="just"/>
            <a:r>
              <a:rPr lang="ru-RU" sz="1600" dirty="0" smtClean="0"/>
              <a:t>-организации, реализующие образовательные программы дошкольного, начального, общего, основного общего и среднего общего образования, организации дополнительного образования для детей и организации для детей сирот и детей, оставшихся без попечения родителей (далее - образовательные организации для детей), организации отдыха детей и их оздоровления; </a:t>
            </a:r>
          </a:p>
          <a:p>
            <a:pPr algn="just"/>
            <a:r>
              <a:rPr lang="ru-RU" sz="1600" dirty="0" smtClean="0"/>
              <a:t>-организации водоснабжения и канализации; </a:t>
            </a:r>
          </a:p>
          <a:p>
            <a:pPr algn="just"/>
            <a:r>
              <a:rPr lang="ru-RU" sz="1600" dirty="0" smtClean="0"/>
              <a:t>-объекты коммунально-бытового назначения;</a:t>
            </a:r>
          </a:p>
          <a:p>
            <a:pPr algn="just"/>
            <a:r>
              <a:rPr lang="ru-RU" sz="1600" dirty="0" smtClean="0"/>
              <a:t>-рекреационные объекты и территории (пляжи, места массового отдыха, туризма, рыбалки, охоты и другие); …</a:t>
            </a:r>
          </a:p>
          <a:p>
            <a:pPr algn="just"/>
            <a:endParaRPr lang="ru-RU" sz="1600" dirty="0" smtClean="0"/>
          </a:p>
          <a:p>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000" b="1" dirty="0" smtClean="0"/>
              <a:t>I. ОБЛАСТЬ ПРИМЕНЕНИЯ </a:t>
            </a:r>
            <a:r>
              <a:rPr lang="ru-RU" sz="2000" dirty="0" smtClean="0"/>
              <a:t/>
            </a:r>
            <a:br>
              <a:rPr lang="ru-RU" sz="2000" dirty="0" smtClean="0"/>
            </a:br>
            <a:endParaRPr lang="ru-RU" sz="2000" dirty="0"/>
          </a:p>
        </p:txBody>
      </p:sp>
      <p:sp>
        <p:nvSpPr>
          <p:cNvPr id="3" name="Содержимое 2"/>
          <p:cNvSpPr>
            <a:spLocks noGrp="1"/>
          </p:cNvSpPr>
          <p:nvPr>
            <p:ph idx="1"/>
          </p:nvPr>
        </p:nvSpPr>
        <p:spPr>
          <a:xfrm>
            <a:off x="179512" y="548680"/>
            <a:ext cx="8856984" cy="6120680"/>
          </a:xfrm>
        </p:spPr>
        <p:txBody>
          <a:bodyPr>
            <a:normAutofit/>
          </a:bodyPr>
          <a:lstStyle/>
          <a:p>
            <a:pPr algn="just"/>
            <a:r>
              <a:rPr lang="ru-RU" sz="1600" b="1" dirty="0" smtClean="0"/>
              <a:t>1</a:t>
            </a:r>
            <a:r>
              <a:rPr lang="ru-RU" sz="1600" dirty="0" smtClean="0"/>
              <a:t>. Настоящие санитарные правила и нормы (далее - Санитарные правила) разработаны с целью предупреждения возникновения и распространения инфекционных болезней среди населения Российской Федерации. </a:t>
            </a:r>
          </a:p>
          <a:p>
            <a:pPr algn="just"/>
            <a:endParaRPr lang="ru-RU" sz="1600" dirty="0" smtClean="0"/>
          </a:p>
          <a:p>
            <a:pPr algn="just"/>
            <a:r>
              <a:rPr lang="ru-RU" sz="1600" b="1" dirty="0" smtClean="0"/>
              <a:t>2.</a:t>
            </a:r>
            <a:r>
              <a:rPr lang="ru-RU" sz="1600" dirty="0" smtClean="0"/>
              <a:t> Санитарные правила устанавливают обязательные требования: </a:t>
            </a:r>
          </a:p>
          <a:p>
            <a:pPr algn="just"/>
            <a:r>
              <a:rPr lang="ru-RU" sz="1600" dirty="0" smtClean="0"/>
              <a:t>к комплексу организационных, профилактических, в том числе лечебно-профилактических, санитарно-противоэпидемических, лабораторно-диагностических мероприятий, направленных на обеспечение раннего выявления, предупреждения возникновения и распространения инфекционных болезней среди населения Российской Федерации; </a:t>
            </a:r>
          </a:p>
          <a:p>
            <a:pPr algn="just"/>
            <a:endParaRPr lang="ru-RU" sz="1600" dirty="0" smtClean="0"/>
          </a:p>
          <a:p>
            <a:r>
              <a:rPr lang="ru-RU" sz="1600" b="1" dirty="0" smtClean="0"/>
              <a:t>4.</a:t>
            </a:r>
            <a:r>
              <a:rPr lang="ru-RU" sz="1600" dirty="0" smtClean="0"/>
              <a:t> </a:t>
            </a:r>
            <a:r>
              <a:rPr lang="ru-RU" sz="1600" dirty="0" smtClean="0">
                <a:solidFill>
                  <a:schemeClr val="accent3">
                    <a:lumMod val="50000"/>
                  </a:schemeClr>
                </a:solidFill>
              </a:rPr>
              <a:t>Санитарные правила распространяются на граждан, индивидуальных предпринимателей и юридических лиц. </a:t>
            </a:r>
          </a:p>
          <a:p>
            <a:endParaRPr lang="ru-RU" sz="1200" dirty="0" smtClean="0"/>
          </a:p>
          <a:p>
            <a:endParaRPr lang="ru-RU" sz="1200" dirty="0" smtClean="0"/>
          </a:p>
          <a:p>
            <a:endParaRPr lang="ru-RU" sz="1200" dirty="0" smtClean="0"/>
          </a:p>
          <a:p>
            <a:endParaRPr lang="ru-RU"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dirty="0" smtClean="0"/>
              <a:t>Гл.</a:t>
            </a:r>
            <a:r>
              <a:rPr lang="ru-RU" sz="1600" b="1" dirty="0" smtClean="0"/>
              <a:t> III                        Требования к организации и проведению дезинсекции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251520" y="692696"/>
            <a:ext cx="8712968" cy="5832648"/>
          </a:xfrm>
        </p:spPr>
        <p:txBody>
          <a:bodyPr>
            <a:normAutofit fontScale="92500" lnSpcReduction="20000"/>
          </a:bodyPr>
          <a:lstStyle/>
          <a:p>
            <a:r>
              <a:rPr lang="ru-RU" sz="1600" b="1" dirty="0" smtClean="0"/>
              <a:t>101.</a:t>
            </a:r>
            <a:r>
              <a:rPr lang="ru-RU" sz="1600" dirty="0" smtClean="0"/>
              <a:t> В лесопарковой зоне, на территории участков природных очагов, на которых расположены медицинские организации, организации отдыха детей и их оздоровления детей, санатории, базы отдыха, а также на территории населенных пунктов дезинсекция, включая </a:t>
            </a:r>
            <a:r>
              <a:rPr lang="ru-RU" sz="1600" dirty="0" err="1" smtClean="0"/>
              <a:t>акарицидные</a:t>
            </a:r>
            <a:r>
              <a:rPr lang="ru-RU" sz="1600" dirty="0" smtClean="0"/>
              <a:t> и </a:t>
            </a:r>
            <a:r>
              <a:rPr lang="ru-RU" sz="1600" dirty="0" err="1" smtClean="0"/>
              <a:t>ларвицидные</a:t>
            </a:r>
            <a:r>
              <a:rPr lang="ru-RU" sz="1600" dirty="0" smtClean="0"/>
              <a:t> обработки проводится в весенний, летний периоды, при необходимости, в осенний период; </a:t>
            </a:r>
          </a:p>
          <a:p>
            <a:r>
              <a:rPr lang="ru-RU" sz="1600" b="1" dirty="0" smtClean="0"/>
              <a:t>102.</a:t>
            </a:r>
            <a:r>
              <a:rPr lang="ru-RU" sz="1600" dirty="0" smtClean="0"/>
              <a:t> Кратность плановых обследований на заселенность членистоногими объектов, имеющих особое эпидемиологическое значение, должна составлять не менее 2 раз в месяц, для других объектов - 1 раз в месяц (в местах общего пользования многоквартирных домов, общежитий), в очагах инфекционных и паразитарных заболеваний, а также </a:t>
            </a:r>
            <a:r>
              <a:rPr lang="ru-RU" sz="1600" dirty="0" err="1" smtClean="0"/>
              <a:t>анофелогенных</a:t>
            </a:r>
            <a:r>
              <a:rPr lang="ru-RU" sz="1600" dirty="0" smtClean="0"/>
              <a:t> водоемов - 1 раз в неделю, открытых территорий - 1 раз в месяц. </a:t>
            </a:r>
          </a:p>
          <a:p>
            <a:r>
              <a:rPr lang="ru-RU" sz="1600" b="1" dirty="0" smtClean="0"/>
              <a:t>102.</a:t>
            </a:r>
            <a:r>
              <a:rPr lang="ru-RU" sz="1600" dirty="0" smtClean="0"/>
              <a:t> Кратность плановых обследований на заселенность членистоногими объектов, имеющих особое эпидемиологическое значение, должна составлять не менее 2 раз в месяц, для других объектов - 1 раз в месяц (в местах общего пользования многоквартирных домов, общежитий), в очагах инфекционных и паразитарных заболеваний, а также </a:t>
            </a:r>
            <a:r>
              <a:rPr lang="ru-RU" sz="1600" dirty="0" err="1" smtClean="0"/>
              <a:t>анофелогенных</a:t>
            </a:r>
            <a:r>
              <a:rPr lang="ru-RU" sz="1600" dirty="0" smtClean="0"/>
              <a:t> водоемов - 1 раз в неделю, открытых территорий - 1 раз в месяц. </a:t>
            </a:r>
          </a:p>
          <a:p>
            <a:r>
              <a:rPr lang="ru-RU" sz="1600" b="1" dirty="0" smtClean="0"/>
              <a:t>103</a:t>
            </a:r>
            <a:r>
              <a:rPr lang="ru-RU" sz="1600" dirty="0" smtClean="0"/>
              <a:t>. Перед проведением дезинсекции, руководители организаций, в которых проводится дезинсекция, должны информировать сотрудников о дате, времени проведения и мерах предосторожности и провести подготовку помещений к истребительным мероприятиям. </a:t>
            </a:r>
          </a:p>
          <a:p>
            <a:r>
              <a:rPr lang="ru-RU" sz="1600" b="1" dirty="0" smtClean="0"/>
              <a:t>104</a:t>
            </a:r>
            <a:r>
              <a:rPr lang="ru-RU" sz="1600" dirty="0" smtClean="0"/>
              <a:t>. Дезинсекция в помещениях проводится при закрытых форточках и окнах. После окончания работы помещения проветривают в соответствии с инструкцией по применению дезинсекционного средства. </a:t>
            </a:r>
          </a:p>
          <a:p>
            <a:r>
              <a:rPr lang="ru-RU" sz="1600" b="1" dirty="0" smtClean="0"/>
              <a:t>105.</a:t>
            </a:r>
            <a:r>
              <a:rPr lang="ru-RU" sz="1600" dirty="0" smtClean="0"/>
              <a:t> Дезинсекционные приманки для синантропных членистоногих раскладывается в местах, недоступных для людей и домашних животных. Для раскладки приманок не допускается использовать пищевую посуду. </a:t>
            </a:r>
          </a:p>
          <a:p>
            <a:r>
              <a:rPr lang="ru-RU" sz="1600" b="1" dirty="0" smtClean="0"/>
              <a:t>106.</a:t>
            </a:r>
            <a:r>
              <a:rPr lang="ru-RU" sz="1600" dirty="0" smtClean="0"/>
              <a:t> При проведении дезинсекции пищевая продукция должна быть помещена в герметично закрывающуюся тару или иным способом герметично упакована. В случае попадания дезинсекционных средств на пищевую продукцию, эта продукция подлежит уничтожению</a:t>
            </a:r>
          </a:p>
          <a:p>
            <a:r>
              <a:rPr lang="ru-RU" sz="1600" b="1" dirty="0" smtClean="0"/>
              <a:t>108.</a:t>
            </a:r>
            <a:r>
              <a:rPr lang="ru-RU" sz="1600" dirty="0" smtClean="0"/>
              <a:t> После проведения дезинсекционных мероприятий на всех объектах проводится влажная уборка с применением моющих средств. </a:t>
            </a:r>
          </a:p>
          <a:p>
            <a:endParaRPr lang="ru-R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dirty="0" smtClean="0"/>
              <a:t>Гл.</a:t>
            </a:r>
            <a:r>
              <a:rPr lang="ru-RU" sz="1600" b="1" dirty="0" smtClean="0"/>
              <a:t> III                      Требования к организации и проведению дератизации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764704"/>
            <a:ext cx="8229600" cy="5361459"/>
          </a:xfrm>
        </p:spPr>
        <p:txBody>
          <a:bodyPr>
            <a:normAutofit/>
          </a:bodyPr>
          <a:lstStyle/>
          <a:p>
            <a:pPr algn="just"/>
            <a:r>
              <a:rPr lang="ru-RU" sz="1600" b="1" dirty="0" smtClean="0"/>
              <a:t>109</a:t>
            </a:r>
            <a:r>
              <a:rPr lang="ru-RU" sz="1600" dirty="0" smtClean="0"/>
              <a:t>. Дератизация включает в себя организационные, санитарно-технические, санитарно-гигиенические и истребительные мероприятия, направленные на уничтожение грызунов, имеющих эпидемиологическое и санитарно-гигиеническое значение. </a:t>
            </a:r>
          </a:p>
          <a:p>
            <a:pPr algn="just"/>
            <a:r>
              <a:rPr lang="ru-RU" sz="1600" b="1" dirty="0" smtClean="0"/>
              <a:t>110.</a:t>
            </a:r>
            <a:r>
              <a:rPr lang="ru-RU" sz="1600" dirty="0" smtClean="0"/>
              <a:t> Дератизация на объектах предусматривает: </a:t>
            </a:r>
          </a:p>
          <a:p>
            <a:pPr algn="just"/>
            <a:r>
              <a:rPr lang="ru-RU" sz="1600" dirty="0" smtClean="0"/>
              <a:t>обследование объекта с целью определения видового состава и численности грызунов, заселенности ими объектов и территорий, их санитарно-гигиенического состояния; </a:t>
            </a:r>
          </a:p>
          <a:p>
            <a:pPr algn="just"/>
            <a:r>
              <a:rPr lang="ru-RU" sz="1600" dirty="0" smtClean="0"/>
              <a:t>-разработку тактики и методики проведения дератизации, определения объемов истребительных и профилактических </a:t>
            </a:r>
            <a:r>
              <a:rPr lang="ru-RU" sz="1600" dirty="0" err="1" smtClean="0"/>
              <a:t>дератизационных</a:t>
            </a:r>
            <a:r>
              <a:rPr lang="ru-RU" sz="1600" dirty="0" smtClean="0"/>
              <a:t> мероприятий; </a:t>
            </a:r>
          </a:p>
          <a:p>
            <a:pPr algn="just"/>
            <a:r>
              <a:rPr lang="ru-RU" sz="1600" dirty="0" smtClean="0"/>
              <a:t>-проведение дератизации; </a:t>
            </a:r>
          </a:p>
          <a:p>
            <a:pPr algn="just"/>
            <a:r>
              <a:rPr lang="ru-RU" sz="1600" b="1" dirty="0" smtClean="0">
                <a:solidFill>
                  <a:schemeClr val="accent3">
                    <a:lumMod val="50000"/>
                  </a:schemeClr>
                </a:solidFill>
              </a:rPr>
              <a:t>-оценку результатов проводимых мероприятий.</a:t>
            </a:r>
          </a:p>
          <a:p>
            <a:pPr algn="just"/>
            <a:r>
              <a:rPr lang="ru-RU" sz="1600" dirty="0" smtClean="0"/>
              <a:t>На объектах, имеющих особое эпидемиологическое значение, дератизация осуществляется по результатам ежемесячной оценки.. ..</a:t>
            </a:r>
          </a:p>
          <a:p>
            <a:pPr algn="just"/>
            <a:r>
              <a:rPr lang="ru-RU" sz="1600" b="1" dirty="0" smtClean="0"/>
              <a:t>116.</a:t>
            </a:r>
            <a:r>
              <a:rPr lang="ru-RU" sz="1600" dirty="0" smtClean="0"/>
              <a:t> Эффективными являются </a:t>
            </a:r>
            <a:r>
              <a:rPr lang="ru-RU" sz="1600" dirty="0" err="1" smtClean="0"/>
              <a:t>дератизационные</a:t>
            </a:r>
            <a:r>
              <a:rPr lang="ru-RU" sz="1600" dirty="0" smtClean="0"/>
              <a:t> мероприятия, обеспечивающие: </a:t>
            </a:r>
            <a:r>
              <a:rPr lang="ru-RU" sz="1600" b="1" dirty="0" smtClean="0">
                <a:solidFill>
                  <a:schemeClr val="accent3">
                    <a:lumMod val="50000"/>
                  </a:schemeClr>
                </a:solidFill>
              </a:rPr>
              <a:t>отсутствие грызунов на объекте в течение не менее трех месяцев со дня проведения дератизации, при условии обеспечения защиты объекта от проникновения грызунов;</a:t>
            </a:r>
          </a:p>
          <a:p>
            <a:pPr algn="just"/>
            <a:r>
              <a:rPr lang="ru-RU" sz="1600" b="1" dirty="0" smtClean="0">
                <a:solidFill>
                  <a:schemeClr val="accent3">
                    <a:lumMod val="50000"/>
                  </a:schemeClr>
                </a:solidFill>
              </a:rPr>
              <a:t>-снижение численности грызунов на территории населенного пункта до 3 %, а в природных очагах инфекций или рекреационных лесных массивах по границе населенного пункта до 7 % попаданий грызунов в течение 24 часов в установленные ловушки. </a:t>
            </a:r>
          </a:p>
          <a:p>
            <a:pPr algn="just"/>
            <a:endParaRPr lang="ru-RU"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pPr algn="l"/>
            <a:r>
              <a:rPr lang="ru-RU" sz="1600" dirty="0" smtClean="0"/>
              <a:t>Гл.</a:t>
            </a:r>
            <a:r>
              <a:rPr lang="ru-RU" sz="1600" b="1" dirty="0" smtClean="0"/>
              <a:t> III     Требования к осуществлению дезинфекционной деятельности на отдельных объектах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251520" y="620688"/>
            <a:ext cx="8640960" cy="6048672"/>
          </a:xfrm>
        </p:spPr>
        <p:txBody>
          <a:bodyPr>
            <a:normAutofit fontScale="92500" lnSpcReduction="20000"/>
          </a:bodyPr>
          <a:lstStyle/>
          <a:p>
            <a:pPr algn="just"/>
            <a:r>
              <a:rPr lang="ru-RU" sz="1600" b="1" dirty="0" smtClean="0"/>
              <a:t>126.</a:t>
            </a:r>
            <a:r>
              <a:rPr lang="ru-RU" sz="1600" dirty="0" smtClean="0"/>
              <a:t> В организациях, осуществляющих образовательную деятельность, при проведении дезинфекционной деятельности должны выполняться следующие санитарно- эпидемиологические требования: </a:t>
            </a:r>
          </a:p>
          <a:p>
            <a:pPr algn="just"/>
            <a:r>
              <a:rPr lang="ru-RU" sz="1600" dirty="0" smtClean="0"/>
              <a:t>1) в организациях, осуществляющих образовательную деятельность, проводят профилактическую и текущую дезинфекцию, дезинсекцию, дератизацию; </a:t>
            </a:r>
          </a:p>
          <a:p>
            <a:pPr algn="just"/>
            <a:r>
              <a:rPr lang="ru-RU" sz="1600" dirty="0" smtClean="0"/>
              <a:t>2) по эпидемиологическим показаниям проводят заключительную дезинфекцию в соответствии с требованиями по профилактике конкретных инфекционных заболеваний; </a:t>
            </a:r>
          </a:p>
          <a:p>
            <a:pPr algn="just"/>
            <a:r>
              <a:rPr lang="ru-RU" sz="1600" dirty="0" smtClean="0"/>
              <a:t>3) профилактическую и текущую дезинфекцию проводит прошедший инструктаж персонал организации дезинфицирующими средствами IV класса опасности в соответствии с инструкциями по их применению. </a:t>
            </a:r>
            <a:r>
              <a:rPr lang="ru-RU" sz="1600" b="1" dirty="0" smtClean="0"/>
              <a:t>Заключительную дезинфекцию, камерную дезинфекцию, профилактическую, очаговую дезинсекцию, дератизацию проводят организации, осуществляющие дезинфекционную деятельность; </a:t>
            </a:r>
          </a:p>
          <a:p>
            <a:pPr algn="just"/>
            <a:r>
              <a:rPr lang="ru-RU" sz="1600" dirty="0" smtClean="0"/>
              <a:t>4) в организациях, осуществляющих образовательную деятельность, применяют инсектициды только </a:t>
            </a:r>
            <a:r>
              <a:rPr lang="ru-RU" sz="1600" b="1" dirty="0" smtClean="0"/>
              <a:t>IV класса </a:t>
            </a:r>
            <a:r>
              <a:rPr lang="ru-RU" sz="1600" dirty="0" smtClean="0"/>
              <a:t>опасности. </a:t>
            </a:r>
            <a:r>
              <a:rPr lang="ru-RU" sz="1600" b="1" dirty="0" smtClean="0"/>
              <a:t>Не допускается применение </a:t>
            </a:r>
            <a:r>
              <a:rPr lang="ru-RU" sz="1600" b="1" dirty="0" err="1" smtClean="0"/>
              <a:t>дератизационных</a:t>
            </a:r>
            <a:r>
              <a:rPr lang="ru-RU" sz="1600" b="1" dirty="0" smtClean="0"/>
              <a:t> средств, содержащих яды острого действия, порошковидных форм родентицидов, дезинфицирующих средств I-III классов опасности при ингаляционном пути поступления; </a:t>
            </a:r>
          </a:p>
          <a:p>
            <a:pPr algn="just"/>
            <a:r>
              <a:rPr lang="ru-RU" sz="1600" dirty="0" smtClean="0"/>
              <a:t>5) </a:t>
            </a:r>
            <a:r>
              <a:rPr lang="ru-RU" sz="1600" b="1" dirty="0" smtClean="0">
                <a:solidFill>
                  <a:schemeClr val="accent3">
                    <a:lumMod val="50000"/>
                  </a:schemeClr>
                </a:solidFill>
              </a:rPr>
              <a:t>дезинсекцию, дератизацию проводят в отсутствие детей и работников организации, осуществляющей образовательную деятельность, после окончания работы, в санитарные или в выходные дни.</a:t>
            </a:r>
            <a:r>
              <a:rPr lang="ru-RU" sz="1600" dirty="0" smtClean="0"/>
              <a:t> До начала эксплуатации в обработанных помещениях проводят влажную уборку для удаления препаратов с обработанных поверхностей, с которыми могут контактировать люди, а также проветривание. При проведении дератизации в помещениях для детей (классы, спальни, игровые и иные помещения для детей) применяют механические методы и средства, разрешенные для этих целей, в отсутствии детей; Приманки размещают в местах, исключающих доступ для детей, раскладывают в специальные, доступные только для грызунов емкости (контейнеры), исключающие разнос родентицидов грызунами и их попадание на пищевые продукты, медикаменты, предметы обихода. Емкости с приманкой нумеруют, расставляют и сдают под расписку представителю администрации организации. </a:t>
            </a:r>
          </a:p>
          <a:p>
            <a:pPr algn="just"/>
            <a:r>
              <a:rPr lang="ru-RU" sz="1600" b="1" dirty="0" smtClean="0">
                <a:solidFill>
                  <a:schemeClr val="accent3">
                    <a:lumMod val="50000"/>
                  </a:schemeClr>
                </a:solidFill>
              </a:rPr>
              <a:t>По окончании работ с остатки приманки собирают и уничтожают</a:t>
            </a:r>
            <a:r>
              <a:rPr lang="ru-RU" sz="1600" dirty="0" smtClean="0"/>
              <a:t>. </a:t>
            </a:r>
          </a:p>
          <a:p>
            <a:endParaRPr lang="ru-RU" sz="1600" dirty="0" smtClean="0"/>
          </a:p>
          <a:p>
            <a:endParaRPr lang="ru-RU"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1600" dirty="0" smtClean="0"/>
              <a:t>Гл.</a:t>
            </a:r>
            <a:r>
              <a:rPr lang="ru-RU" sz="1600" b="1" dirty="0" smtClean="0"/>
              <a:t> III     Требования к осуществлению дезинфекционной деятельности на отдельных объектах</a:t>
            </a:r>
            <a:endParaRPr lang="ru-RU" sz="1600" dirty="0"/>
          </a:p>
        </p:txBody>
      </p:sp>
      <p:sp>
        <p:nvSpPr>
          <p:cNvPr id="3" name="Содержимое 2"/>
          <p:cNvSpPr>
            <a:spLocks noGrp="1"/>
          </p:cNvSpPr>
          <p:nvPr>
            <p:ph idx="1"/>
          </p:nvPr>
        </p:nvSpPr>
        <p:spPr>
          <a:xfrm>
            <a:off x="457200" y="836712"/>
            <a:ext cx="8229600" cy="5760640"/>
          </a:xfrm>
        </p:spPr>
        <p:txBody>
          <a:bodyPr>
            <a:normAutofit fontScale="92500" lnSpcReduction="20000"/>
          </a:bodyPr>
          <a:lstStyle/>
          <a:p>
            <a:pPr algn="just"/>
            <a:r>
              <a:rPr lang="ru-RU" sz="1600" b="1" dirty="0" smtClean="0"/>
              <a:t>130.</a:t>
            </a:r>
            <a:r>
              <a:rPr lang="ru-RU" sz="1600" dirty="0" smtClean="0"/>
              <a:t> В местах массового пребывания людей при проведении дезинфекционной деятельности должны выполняться следующие санитарно-эпидемиологические требования: </a:t>
            </a:r>
          </a:p>
          <a:p>
            <a:pPr algn="just"/>
            <a:r>
              <a:rPr lang="ru-RU" sz="1600" dirty="0" smtClean="0"/>
              <a:t>1) в местах массового пребывания людей профилактическая дезинфекция в санитарных узлах для персонала и посетителей осуществляется ежедневно; </a:t>
            </a:r>
          </a:p>
          <a:p>
            <a:pPr algn="just"/>
            <a:r>
              <a:rPr lang="ru-RU" sz="1600" dirty="0" smtClean="0"/>
              <a:t>2) дезинфекционные мероприятия в период эпидемиологического неблагополучия проводятся в соответствии с требованиями по профилактике соответствующих инфекционных заболеваний; </a:t>
            </a:r>
          </a:p>
          <a:p>
            <a:pPr algn="just"/>
            <a:r>
              <a:rPr lang="ru-RU" sz="1600" dirty="0" smtClean="0"/>
              <a:t>3) не допускается наличие грызунов и членистоногих, имеющих эпидемиологическое и санитарно-гигиеническое значение в культурно-просветительных, культурно-развлекательных, зрелищных учреждениях; </a:t>
            </a:r>
          </a:p>
          <a:p>
            <a:pPr algn="just"/>
            <a:r>
              <a:rPr lang="ru-RU" sz="1600" dirty="0" smtClean="0"/>
              <a:t>4</a:t>
            </a:r>
            <a:r>
              <a:rPr lang="ru-RU" sz="1600" b="1" dirty="0" smtClean="0"/>
              <a:t>) профилактическую дезинфекцию осуществляет обученный по вопросам </a:t>
            </a:r>
            <a:r>
              <a:rPr lang="ru-RU" sz="1600" b="1" dirty="0" err="1" smtClean="0"/>
              <a:t>дезинфектологии</a:t>
            </a:r>
            <a:r>
              <a:rPr lang="ru-RU" sz="1600" b="1" dirty="0" smtClean="0"/>
              <a:t> персонал организации,</a:t>
            </a:r>
            <a:r>
              <a:rPr lang="ru-RU" sz="1600" dirty="0" smtClean="0"/>
              <a:t> </a:t>
            </a:r>
            <a:r>
              <a:rPr lang="ru-RU" sz="1600" b="1" dirty="0" smtClean="0">
                <a:solidFill>
                  <a:schemeClr val="accent3">
                    <a:lumMod val="50000"/>
                  </a:schemeClr>
                </a:solidFill>
              </a:rPr>
              <a:t>дезинсекцию и дератизацию персонал организации, осуществляющей дезинфекционную деятельность. </a:t>
            </a:r>
          </a:p>
          <a:p>
            <a:pPr algn="just"/>
            <a:endParaRPr lang="ru-RU" sz="1600" dirty="0" smtClean="0"/>
          </a:p>
          <a:p>
            <a:pPr algn="just"/>
            <a:r>
              <a:rPr lang="ru-RU" sz="1600" b="1" dirty="0" smtClean="0"/>
              <a:t>132.</a:t>
            </a:r>
            <a:r>
              <a:rPr lang="ru-RU" sz="1600" dirty="0" smtClean="0"/>
              <a:t> В отношении централизованных систем кондиционирования и увлажнения воздуха должны выполняться следующие санитарно-эпидемиологические требования: </a:t>
            </a:r>
          </a:p>
          <a:p>
            <a:pPr algn="just"/>
            <a:r>
              <a:rPr lang="ru-RU" sz="1600" dirty="0" smtClean="0"/>
              <a:t>1) в медицинских организациях, организациях, осуществляющих образовательную деятельность, гостиницах, офисных и производственных учреждениях, объектах торговли, на транспорте централизованные системы кондиционирования и увлажнения воздуха подлежат дезинфекции. </a:t>
            </a:r>
            <a:r>
              <a:rPr lang="ru-RU" sz="1600" b="1" dirty="0" smtClean="0"/>
              <a:t>Микробиологическое исследование этих систем на наличие </a:t>
            </a:r>
            <a:r>
              <a:rPr lang="ru-RU" sz="1600" b="1" dirty="0" err="1" smtClean="0"/>
              <a:t>легионелл</a:t>
            </a:r>
            <a:r>
              <a:rPr lang="ru-RU" sz="1600" b="1" dirty="0" smtClean="0"/>
              <a:t> необходимо осуществлять не реже 2 раз в год, за исключением кондиционирующих установок малой мощности без увлажнения воздуха и </a:t>
            </a:r>
            <a:r>
              <a:rPr lang="ru-RU" sz="1600" b="1" dirty="0" err="1" smtClean="0"/>
              <a:t>сплит-систем</a:t>
            </a:r>
            <a:r>
              <a:rPr lang="ru-RU" sz="1600" dirty="0" smtClean="0"/>
              <a:t>; </a:t>
            </a:r>
          </a:p>
          <a:p>
            <a:pPr algn="just"/>
            <a:r>
              <a:rPr lang="ru-RU" sz="1600" dirty="0" smtClean="0"/>
              <a:t>2) </a:t>
            </a:r>
            <a:r>
              <a:rPr lang="ru-RU" sz="1600" b="1" dirty="0" smtClean="0"/>
              <a:t>профилактическая дезинфекция централизованных систем вентиляции и кондиционирования воздуха осуществляется не реже 1 раза в год. </a:t>
            </a:r>
            <a:r>
              <a:rPr lang="ru-RU" sz="1600" b="1" dirty="0" smtClean="0">
                <a:solidFill>
                  <a:schemeClr val="accent3">
                    <a:lumMod val="50000"/>
                  </a:schemeClr>
                </a:solidFill>
              </a:rPr>
              <a:t>Дезинфекция централизованных систем кондиционирования и увлажнения воздуха должна проводиться дезинфицирующими средствами, с широким спектром </a:t>
            </a:r>
            <a:r>
              <a:rPr lang="ru-RU" sz="1600" b="1" dirty="0" err="1" smtClean="0">
                <a:solidFill>
                  <a:schemeClr val="accent3">
                    <a:lumMod val="50000"/>
                  </a:schemeClr>
                </a:solidFill>
              </a:rPr>
              <a:t>антимикробного</a:t>
            </a:r>
            <a:r>
              <a:rPr lang="ru-RU" sz="1600" b="1" dirty="0" smtClean="0">
                <a:solidFill>
                  <a:schemeClr val="accent3">
                    <a:lumMod val="50000"/>
                  </a:schemeClr>
                </a:solidFill>
              </a:rPr>
              <a:t> действия, обладающих способностью разрушать и предотвращать образование биологических пленок. </a:t>
            </a:r>
          </a:p>
          <a:p>
            <a:pPr algn="just"/>
            <a:endParaRPr lang="ru-RU"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125507"/>
            <a:ext cx="8424936" cy="6201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 САНИТАРНО-ЭПИДЕМИОЛОГИЧЕСКИЕ ТРЕБОВАНИЯ К ОБЕСПЕЧЕНИЮ БЕЗОПАСНОСТИ ПРИ РАБОТЕ С ПБА</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 САНИТАРНАЯ ОХРАНА ТЕРРИТОРИИ РОССИЙСКОЙ ФЕДЕРАЦИИ</a:t>
            </a:r>
          </a:p>
          <a:p>
            <a:r>
              <a:rPr lang="ru-RU" sz="1400" b="1" dirty="0" smtClean="0"/>
              <a:t>Общие положения </a:t>
            </a:r>
            <a:endParaRPr lang="ru-RU" sz="1400" dirty="0" smtClean="0"/>
          </a:p>
          <a:p>
            <a:pPr algn="just"/>
            <a:r>
              <a:rPr lang="ru-RU" sz="1400" b="1" dirty="0" smtClean="0"/>
              <a:t>536</a:t>
            </a:r>
            <a:r>
              <a:rPr lang="ru-RU" sz="1400" dirty="0" smtClean="0"/>
              <a:t>. Санитарная охрана территории Российской Федерации направлена на предупреждение заноса на территорию Российской Федерации и распространения на территории Российской Федерации инфекционных болезней, представляющих опасность для населения, а также на предотвращение ввоза на территорию Российской Федерации и реализации на территории Российской Федерации товаров, химических, биологических и радиоактивных веществ, отходов и иных грузов, представляющих опасность для человека (далее - опасные грузы и товары).</a:t>
            </a:r>
          </a:p>
          <a:p>
            <a:pPr algn="just"/>
            <a:endParaRPr lang="ru-RU" sz="1400" b="1" dirty="0" smtClean="0"/>
          </a:p>
          <a:p>
            <a:pPr algn="just"/>
            <a:r>
              <a:rPr lang="ru-RU" sz="1400" b="1" dirty="0" smtClean="0"/>
              <a:t>VI. Профилактика ВИЧ-инфекции . Общие положения </a:t>
            </a:r>
            <a:endParaRPr lang="ru-RU" sz="1400" dirty="0" smtClean="0"/>
          </a:p>
          <a:p>
            <a:pPr algn="just"/>
            <a:r>
              <a:rPr lang="ru-RU" sz="1400" b="1" dirty="0" smtClean="0"/>
              <a:t>589</a:t>
            </a:r>
            <a:r>
              <a:rPr lang="ru-RU" sz="1400" dirty="0" smtClean="0"/>
              <a:t>. ВИЧ-инфекция представляет собой болезнь, вызванную вирусом иммунодефицита человека и являющуюся </a:t>
            </a:r>
            <a:r>
              <a:rPr lang="ru-RU" sz="1400" dirty="0" err="1" smtClean="0"/>
              <a:t>антропонозным</a:t>
            </a:r>
            <a:r>
              <a:rPr lang="ru-RU" sz="1400" dirty="0" smtClean="0"/>
              <a:t> инфекционным хроническим заболеванием, характеризующимся специфическим поражением иммунной системы, приводящим к медленному ее разрушению до формирования синдрома приобретенного иммунодефицита (СПИД), сопровождающегося развитием оппортунистических инфекций и вторичных злокачественных новообразований. </a:t>
            </a:r>
          </a:p>
          <a:p>
            <a:pPr algn="just"/>
            <a:endParaRPr lang="ru-RU" sz="1400" b="1" dirty="0" smtClean="0"/>
          </a:p>
          <a:p>
            <a:pPr algn="just"/>
            <a:r>
              <a:rPr lang="ru-RU" sz="1400" b="1" dirty="0" smtClean="0"/>
              <a:t>VII. Профилактика вирусных гепатитов В и С . Общие положения </a:t>
            </a:r>
            <a:endParaRPr lang="ru-RU" sz="1400" dirty="0" smtClean="0"/>
          </a:p>
          <a:p>
            <a:pPr algn="just"/>
            <a:r>
              <a:rPr lang="ru-RU" sz="1400" b="1" dirty="0" smtClean="0"/>
              <a:t>695</a:t>
            </a:r>
            <a:r>
              <a:rPr lang="ru-RU" sz="1400" dirty="0" smtClean="0"/>
              <a:t>. Вирусный гепатит В (далее - ГВ) и вирусный гепатит С (далее - ГС) представляют собой инфекционные болезни человека вирусной этиологии с преимущественным поражением печени с возможным исходом в цирроз печени (ЦП) и гепатоцеллюлярную карциному (ГЦК) У лиц с хронической формой инфекции.</a:t>
            </a:r>
          </a:p>
          <a:p>
            <a:pPr algn="just"/>
            <a:r>
              <a:rPr lang="ru-RU" sz="1400" b="1" dirty="0" smtClean="0"/>
              <a:t>703.</a:t>
            </a:r>
            <a:r>
              <a:rPr lang="ru-RU" sz="1400" dirty="0" smtClean="0"/>
              <a:t> Основными факторами передачи ВГВ являются кровь и другие биологические жидкости организма (сперма, вагинальное отделяемое, слюна), основным фактором передачи ВГС является кровь или ее компоненты, в меньшей степени - другие биологические жидкости человека (сперма, вагинальный секрет, слезная жидкость, слюна и другие).</a:t>
            </a:r>
          </a:p>
          <a:p>
            <a:pPr algn="just"/>
            <a:endParaRPr lang="ru-RU" sz="1400" dirty="0" smtClean="0"/>
          </a:p>
          <a:p>
            <a:pPr algn="just"/>
            <a:endParaRPr lang="ru-RU" sz="1400"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600" b="1" dirty="0" err="1" smtClean="0"/>
              <a:t>Гл.VIII</a:t>
            </a:r>
            <a:r>
              <a:rPr lang="ru-RU" sz="1600" b="1" dirty="0" smtClean="0"/>
              <a:t>. Профилактика туберкулёза </a:t>
            </a:r>
            <a:endParaRPr lang="ru-RU" sz="1600" dirty="0"/>
          </a:p>
        </p:txBody>
      </p:sp>
      <p:sp>
        <p:nvSpPr>
          <p:cNvPr id="3" name="Содержимое 2"/>
          <p:cNvSpPr>
            <a:spLocks noGrp="1"/>
          </p:cNvSpPr>
          <p:nvPr>
            <p:ph idx="1"/>
          </p:nvPr>
        </p:nvSpPr>
        <p:spPr>
          <a:xfrm>
            <a:off x="457200" y="764704"/>
            <a:ext cx="8229600" cy="5832648"/>
          </a:xfrm>
        </p:spPr>
        <p:txBody>
          <a:bodyPr>
            <a:normAutofit/>
          </a:bodyPr>
          <a:lstStyle/>
          <a:p>
            <a:pPr algn="just"/>
            <a:r>
              <a:rPr lang="ru-RU" sz="1600" b="1" dirty="0" smtClean="0"/>
              <a:t>786.</a:t>
            </a:r>
            <a:r>
              <a:rPr lang="ru-RU" sz="1600" dirty="0" smtClean="0"/>
              <a:t> Туберкулёз представляет собой инфекционное заболевание человека и животных, вызываемое группой микобактерий туберкулёзного комплекса ….</a:t>
            </a:r>
          </a:p>
          <a:p>
            <a:pPr algn="just"/>
            <a:r>
              <a:rPr lang="ru-RU" sz="1600" b="1" dirty="0" smtClean="0"/>
              <a:t>787</a:t>
            </a:r>
            <a:r>
              <a:rPr lang="ru-RU" sz="1600" dirty="0" smtClean="0"/>
              <a:t>. Возбудители туберкулёза сохраняют свою жизнеспособность в сухом состоянии до 3 лет, при нагревании выдерживают температуру выше 80 °C. Микобактерии туберкулёза, находящиеся в мокроте, выживают при кипячении в пределах 5 минут, устойчивы к органическим и неорганическим кислотам, щелочам, многим окислителям, а также к воздействию четвертичных аммониевых соединений (ЧАС) и производных </a:t>
            </a:r>
            <a:r>
              <a:rPr lang="ru-RU" sz="1600" dirty="0" err="1" smtClean="0"/>
              <a:t>гуанидина</a:t>
            </a:r>
            <a:r>
              <a:rPr lang="ru-RU" sz="1600" dirty="0" smtClean="0"/>
              <a:t>, не чувствительны к рассеянному солнечному свету. </a:t>
            </a:r>
          </a:p>
          <a:p>
            <a:pPr algn="just"/>
            <a:r>
              <a:rPr lang="ru-RU" sz="1600" b="1" dirty="0" smtClean="0"/>
              <a:t>788.</a:t>
            </a:r>
            <a:r>
              <a:rPr lang="ru-RU" sz="1600" dirty="0" smtClean="0"/>
              <a:t> Источником инфекции являются больные активной формой туберкулёза люди и животные. Наиболее опасными источниками инфекции являются больные туберкулёзом легких с наличием </a:t>
            </a:r>
            <a:r>
              <a:rPr lang="ru-RU" sz="1600" dirty="0" err="1" smtClean="0"/>
              <a:t>бактериовыделения</a:t>
            </a:r>
            <a:r>
              <a:rPr lang="ru-RU" sz="1600" dirty="0" smtClean="0"/>
              <a:t> и (или) с деструктивными процессами в легких. </a:t>
            </a:r>
          </a:p>
          <a:p>
            <a:pPr algn="just"/>
            <a:r>
              <a:rPr lang="ru-RU" sz="1600" b="1" dirty="0" smtClean="0"/>
              <a:t>789.</a:t>
            </a:r>
            <a:r>
              <a:rPr lang="ru-RU" sz="1600" dirty="0" smtClean="0"/>
              <a:t> </a:t>
            </a:r>
            <a:r>
              <a:rPr lang="ru-RU" sz="1600" b="1" dirty="0" smtClean="0"/>
              <a:t>Ведущий путь распространения туберкулёза - воздушно-капельный, возможны также воздушно-пылевой, контактный, алиментарный пути передачи,</a:t>
            </a:r>
            <a:r>
              <a:rPr lang="ru-RU" sz="1600" dirty="0" smtClean="0"/>
              <a:t> не исключается </a:t>
            </a:r>
            <a:r>
              <a:rPr lang="ru-RU" sz="1600" dirty="0" err="1" smtClean="0"/>
              <a:t>трансплацентарный</a:t>
            </a:r>
            <a:r>
              <a:rPr lang="ru-RU" sz="1600" dirty="0" smtClean="0"/>
              <a:t> путь передачи инфекции. </a:t>
            </a:r>
          </a:p>
          <a:p>
            <a:pPr algn="just"/>
            <a:r>
              <a:rPr lang="ru-RU" sz="1600" dirty="0" smtClean="0"/>
              <a:t>Основным фактором передачи возбудителя туберкулёзной инфекции является воздушная среда. Факторами передачи инфекции могут также являться инфицированные материалы от больных, </a:t>
            </a:r>
            <a:r>
              <a:rPr lang="ru-RU" sz="1600" dirty="0" err="1" smtClean="0"/>
              <a:t>контаминированные</a:t>
            </a:r>
            <a:r>
              <a:rPr lang="ru-RU" sz="1600" dirty="0" smtClean="0"/>
              <a:t> возбудителем объекты внешней среды. </a:t>
            </a:r>
          </a:p>
          <a:p>
            <a:pPr algn="just"/>
            <a:r>
              <a:rPr lang="ru-RU" sz="1600" b="1" dirty="0" smtClean="0"/>
              <a:t>790.</a:t>
            </a:r>
            <a:r>
              <a:rPr lang="ru-RU" sz="1600" dirty="0" smtClean="0"/>
              <a:t> </a:t>
            </a:r>
            <a:r>
              <a:rPr lang="ru-RU" sz="1600" b="1" dirty="0" smtClean="0"/>
              <a:t>Отсутствие вакцинации против туберкулёза повышает риск развития заболевания при первичном инфицировании. </a:t>
            </a:r>
          </a:p>
          <a:p>
            <a:pPr algn="just"/>
            <a:endParaRPr lang="ru-RU" sz="1600" dirty="0" smtClean="0"/>
          </a:p>
          <a:p>
            <a:pPr algn="just"/>
            <a:endParaRPr lang="ru-RU"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l"/>
            <a:r>
              <a:rPr lang="ru-RU" sz="1600" b="1" dirty="0" err="1" smtClean="0"/>
              <a:t>Гл.VIII</a:t>
            </a:r>
            <a:r>
              <a:rPr lang="ru-RU" sz="1600" b="1" dirty="0" smtClean="0"/>
              <a:t>.</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908720"/>
            <a:ext cx="8229600" cy="5688632"/>
          </a:xfrm>
        </p:spPr>
        <p:txBody>
          <a:bodyPr>
            <a:normAutofit lnSpcReduction="10000"/>
          </a:bodyPr>
          <a:lstStyle/>
          <a:p>
            <a:pPr algn="just"/>
            <a:r>
              <a:rPr lang="ru-RU" sz="1600" b="1" dirty="0" smtClean="0"/>
              <a:t>793</a:t>
            </a:r>
            <a:r>
              <a:rPr lang="ru-RU" sz="1600" dirty="0" smtClean="0"/>
              <a:t>. </a:t>
            </a:r>
            <a:r>
              <a:rPr lang="ru-RU" sz="1600" b="1" dirty="0" smtClean="0"/>
              <a:t>При обнаружении во время обследования пациента признаков, указывающих на возможное заболевание туберкулёзом, в целях постановки окончательного диагноза, он направляется в медицинскую противотуберкулезную организацию. </a:t>
            </a:r>
          </a:p>
          <a:p>
            <a:pPr algn="just"/>
            <a:r>
              <a:rPr lang="ru-RU" sz="1600" b="1" dirty="0" smtClean="0"/>
              <a:t>Медицинский работник, оформляющий направление в медицинскую противотуберкулезную организацию, информирует пациента об обязанности явиться на обследование в противотуберкулёзную медицинскую организацию в течение 10 рабочих дней с момента получения направления и делает отметку в медицинской документации пациента о его информировании, которая заверяется подписью пациента. ..</a:t>
            </a:r>
          </a:p>
          <a:p>
            <a:pPr algn="just"/>
            <a:r>
              <a:rPr lang="ru-RU" sz="1600" dirty="0" smtClean="0"/>
              <a:t>Посещение медицинской противотуберкулезной организации детьми, получившими направление медицинского работника в указанную организацию в связи с подозрением на туберкулез для обследования в целях уточнения диагноза, в срок, предусмотренный абзацем вторым настоящего пункта, </a:t>
            </a:r>
            <a:r>
              <a:rPr lang="ru-RU" sz="1600" b="1" dirty="0" smtClean="0"/>
              <a:t>должны обеспечивать их родители или иные законные представители. </a:t>
            </a:r>
          </a:p>
          <a:p>
            <a:pPr algn="just"/>
            <a:r>
              <a:rPr lang="ru-RU" sz="1600" b="1" dirty="0" smtClean="0"/>
              <a:t>800</a:t>
            </a:r>
            <a:r>
              <a:rPr lang="ru-RU" sz="1600" dirty="0" smtClean="0"/>
              <a:t>. Профилактические медицинские осмотры проводятся в массовом, групповом (по эпидемическим показаниям) и индивидуальном порядке в медицинских организациях по месту жительства, работы, службы, учебы или содержания в следственных изоляторах и исправительных учреждениях.</a:t>
            </a:r>
          </a:p>
          <a:p>
            <a:pPr algn="just"/>
            <a:r>
              <a:rPr lang="ru-RU" sz="1600" b="1" dirty="0" smtClean="0"/>
              <a:t>802.</a:t>
            </a:r>
            <a:r>
              <a:rPr lang="ru-RU" sz="1600" dirty="0" smtClean="0"/>
              <a:t> Медицинскими организациями, обслуживающими взрослое население, </a:t>
            </a:r>
            <a:r>
              <a:rPr lang="ru-RU" sz="1600" b="1" dirty="0" smtClean="0"/>
              <a:t>обеспечивается проведение профилактических медицинских осмотров населения, прикрепленного к медицинской организации, с целью раннего выявления туберкулёза не реже 1 раза в 2 года. В субъектах Российской Федерации, муниципальных образованиях с показателем заболеваемости населения туберкулёзом 40 и более случаев на 100 тысяч населения в год - не реже 1 раза в год. </a:t>
            </a:r>
          </a:p>
          <a:p>
            <a:pPr algn="just"/>
            <a:endParaRPr lang="ru-RU" sz="1600" dirty="0" smtClean="0"/>
          </a:p>
          <a:p>
            <a:endParaRPr lang="ru-RU"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418058"/>
          </a:xfrm>
        </p:spPr>
        <p:txBody>
          <a:bodyPr>
            <a:normAutofit/>
          </a:bodyPr>
          <a:lstStyle/>
          <a:p>
            <a:pPr algn="l"/>
            <a:r>
              <a:rPr lang="ru-RU" sz="1600" b="1" dirty="0" err="1" smtClean="0"/>
              <a:t>Гл.VIII</a:t>
            </a:r>
            <a:r>
              <a:rPr lang="ru-RU" sz="1600" b="1" dirty="0" smtClean="0"/>
              <a:t>.</a:t>
            </a:r>
            <a:endParaRPr lang="ru-RU" sz="1600" dirty="0"/>
          </a:p>
        </p:txBody>
      </p:sp>
      <p:sp>
        <p:nvSpPr>
          <p:cNvPr id="3" name="Содержимое 2"/>
          <p:cNvSpPr>
            <a:spLocks noGrp="1"/>
          </p:cNvSpPr>
          <p:nvPr>
            <p:ph idx="1"/>
          </p:nvPr>
        </p:nvSpPr>
        <p:spPr>
          <a:xfrm>
            <a:off x="457200" y="764704"/>
            <a:ext cx="8229600" cy="5361459"/>
          </a:xfrm>
        </p:spPr>
        <p:txBody>
          <a:bodyPr>
            <a:normAutofit lnSpcReduction="10000"/>
          </a:bodyPr>
          <a:lstStyle/>
          <a:p>
            <a:pPr algn="just"/>
            <a:r>
              <a:rPr lang="ru-RU" sz="1600" b="1" dirty="0" smtClean="0"/>
              <a:t>805.</a:t>
            </a:r>
            <a:r>
              <a:rPr lang="ru-RU" sz="1600" dirty="0" smtClean="0"/>
              <a:t> Руководители предприятий, организаций по запросу обслуживающей медицинской организации представляют информацию, необходимую для организации и проведения профилактических обследований сотрудников в целях раннего выявления туберкулёза. </a:t>
            </a:r>
          </a:p>
          <a:p>
            <a:pPr algn="just"/>
            <a:r>
              <a:rPr lang="ru-RU" sz="1600" b="1" dirty="0" smtClean="0"/>
              <a:t>808.</a:t>
            </a:r>
            <a:r>
              <a:rPr lang="ru-RU" sz="1600" dirty="0" smtClean="0"/>
              <a:t> </a:t>
            </a:r>
            <a:r>
              <a:rPr lang="ru-RU" sz="1600" b="1" dirty="0" smtClean="0"/>
              <a:t>Контроль за своевременным прохождением сотрудниками организации профилактических осмотров на туберкулез осуществляется руководством организации в соответствии с установленными Санитарными правилами сроками. </a:t>
            </a:r>
          </a:p>
          <a:p>
            <a:pPr algn="just"/>
            <a:r>
              <a:rPr lang="ru-RU" sz="1600" dirty="0" smtClean="0"/>
              <a:t>Руководство организации должно обеспечивать возможность прохождения сотрудниками, у которых в ходе профилактических осмотров выявлены признаки, указывающие на возможное заболевание туберкулезом, обследования в медицинской противотуберкулезной организации в целях уточнения диагноза в сроки, установленные Санитарными правилами. </a:t>
            </a:r>
          </a:p>
          <a:p>
            <a:pPr algn="just"/>
            <a:r>
              <a:rPr lang="ru-RU" sz="1600" b="1" dirty="0" smtClean="0"/>
              <a:t>810.</a:t>
            </a:r>
            <a:r>
              <a:rPr lang="ru-RU" sz="1600" dirty="0" smtClean="0"/>
              <a:t> </a:t>
            </a:r>
            <a:r>
              <a:rPr lang="ru-RU" sz="1600" b="1" dirty="0" smtClean="0"/>
              <a:t>По эпидемиологическим показаниям (независимо от наличия или отсутствия признаков заболевания туберкулёзом) профилактические медицинские осмотры проходят 1 раз в год</a:t>
            </a:r>
            <a:r>
              <a:rPr lang="ru-RU" sz="1600" dirty="0" smtClean="0"/>
              <a:t>: ….</a:t>
            </a:r>
          </a:p>
          <a:p>
            <a:pPr algn="just"/>
            <a:r>
              <a:rPr lang="ru-RU" sz="1600" dirty="0" smtClean="0"/>
              <a:t>-работники организаций социального обслуживания; </a:t>
            </a:r>
          </a:p>
          <a:p>
            <a:pPr algn="just"/>
            <a:r>
              <a:rPr lang="ru-RU" sz="1600" dirty="0" smtClean="0"/>
              <a:t>-</a:t>
            </a:r>
            <a:r>
              <a:rPr lang="ru-RU" sz="1600" b="1" dirty="0" smtClean="0"/>
              <a:t>работники санаторно-курортных организаций, оздоровительных, спортивных и образовательных организаций для детей; </a:t>
            </a:r>
          </a:p>
          <a:p>
            <a:r>
              <a:rPr lang="ru-RU" sz="1600" b="1" dirty="0" smtClean="0"/>
              <a:t>-сотрудники медицинских организаций; </a:t>
            </a:r>
          </a:p>
          <a:p>
            <a:pPr algn="just"/>
            <a:r>
              <a:rPr lang="ru-RU" sz="1600" b="1" dirty="0" smtClean="0"/>
              <a:t>-работники организаций по переработке и реализации пищевых продуктов, организаций бытового обслуживания населения, работники водопроводных сооружений; ….</a:t>
            </a:r>
          </a:p>
          <a:p>
            <a:pPr algn="just"/>
            <a:endParaRPr lang="ru-RU"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600" b="1" dirty="0" err="1" smtClean="0"/>
              <a:t>Гл.VIII</a:t>
            </a:r>
            <a:r>
              <a:rPr lang="ru-RU" sz="1600" b="1" dirty="0" smtClean="0"/>
              <a:t>.</a:t>
            </a:r>
            <a:endParaRPr lang="ru-RU" sz="1600" dirty="0"/>
          </a:p>
        </p:txBody>
      </p:sp>
      <p:sp>
        <p:nvSpPr>
          <p:cNvPr id="3" name="Содержимое 2"/>
          <p:cNvSpPr>
            <a:spLocks noGrp="1"/>
          </p:cNvSpPr>
          <p:nvPr>
            <p:ph idx="1"/>
          </p:nvPr>
        </p:nvSpPr>
        <p:spPr>
          <a:xfrm>
            <a:off x="457200" y="692696"/>
            <a:ext cx="8229600" cy="5433467"/>
          </a:xfrm>
        </p:spPr>
        <p:txBody>
          <a:bodyPr>
            <a:normAutofit fontScale="92500" lnSpcReduction="10000"/>
          </a:bodyPr>
          <a:lstStyle/>
          <a:p>
            <a:pPr algn="just"/>
            <a:r>
              <a:rPr lang="ru-RU" sz="1600" b="1" dirty="0" smtClean="0"/>
              <a:t>815</a:t>
            </a:r>
            <a:r>
              <a:rPr lang="ru-RU" sz="1600" dirty="0" smtClean="0"/>
              <a:t>. Организация прохождения профилактических медицинских осмотров на туберкулёз обеспечивается на руководителей организаций по месту работы, учебы, проживания, нахождения лиц, подлежащих профилактическому медицинскому осмотру на туберкулёз. </a:t>
            </a:r>
          </a:p>
          <a:p>
            <a:pPr algn="just"/>
            <a:r>
              <a:rPr lang="ru-RU" sz="1600" b="1" dirty="0" smtClean="0"/>
              <a:t>817.</a:t>
            </a:r>
            <a:r>
              <a:rPr lang="ru-RU" sz="1600" dirty="0" smtClean="0"/>
              <a:t> В целях раннего выявления туберкулёза у детей (до 14 лет включительно) </a:t>
            </a:r>
            <a:r>
              <a:rPr lang="ru-RU" sz="1600" b="1" dirty="0" smtClean="0"/>
              <a:t>проводится иммунодиагностика</a:t>
            </a:r>
            <a:r>
              <a:rPr lang="ru-RU" sz="1600" dirty="0" smtClean="0"/>
              <a:t>. Внутрикожную аллергическую пробу с туберкулином (далее - проба Манту) </a:t>
            </a:r>
            <a:r>
              <a:rPr lang="ru-RU" sz="1600" b="1" dirty="0" smtClean="0"/>
              <a:t>проводят 1 раз в год всем вакцинированным против туберкулёза детям начиная с 12-месячного возраста до 7 лет </a:t>
            </a:r>
            <a:r>
              <a:rPr lang="ru-RU" sz="1600" dirty="0" smtClean="0"/>
              <a:t>включительно независимо от результата предыдущих проб, а также </a:t>
            </a:r>
            <a:r>
              <a:rPr lang="ru-RU" sz="1600" b="1" dirty="0" smtClean="0"/>
              <a:t>детям в возрасте от 8 до 14 лет включительно</a:t>
            </a:r>
            <a:r>
              <a:rPr lang="ru-RU" sz="1600" dirty="0" smtClean="0"/>
              <a:t>, не ревакцинированным против туберкулеза, у которых при предыдущем обследовании проба Манту дала отрицательный результат. Остальным детям в возрасте от 8 до 14 лет включительно проводится проба с аллергеном туберкулезным </a:t>
            </a:r>
            <a:r>
              <a:rPr lang="ru-RU" sz="1600" dirty="0" err="1" smtClean="0"/>
              <a:t>рекомбинантным</a:t>
            </a:r>
            <a:r>
              <a:rPr lang="ru-RU" sz="1600" dirty="0" smtClean="0"/>
              <a:t> или, при наличии противопоказаний, </a:t>
            </a:r>
            <a:r>
              <a:rPr lang="ru-RU" sz="1600" dirty="0" err="1" smtClean="0"/>
              <a:t>in</a:t>
            </a:r>
            <a:r>
              <a:rPr lang="ru-RU" sz="1600" dirty="0" smtClean="0"/>
              <a:t> </a:t>
            </a:r>
            <a:r>
              <a:rPr lang="ru-RU" sz="1600" dirty="0" err="1" smtClean="0"/>
              <a:t>vitro</a:t>
            </a:r>
            <a:r>
              <a:rPr lang="ru-RU" sz="1600" dirty="0" smtClean="0"/>
              <a:t> тесты, основанные на оценке высвобождения Т- лимфоцитами </a:t>
            </a:r>
            <a:r>
              <a:rPr lang="ru-RU" sz="1600" dirty="0" err="1" smtClean="0"/>
              <a:t>гамма-интерферона</a:t>
            </a:r>
            <a:r>
              <a:rPr lang="ru-RU" sz="1600" dirty="0" smtClean="0"/>
              <a:t>. </a:t>
            </a:r>
          </a:p>
          <a:p>
            <a:pPr algn="just"/>
            <a:r>
              <a:rPr lang="ru-RU" sz="1600" b="1" dirty="0" smtClean="0"/>
              <a:t>820</a:t>
            </a:r>
            <a:r>
              <a:rPr lang="ru-RU" sz="1600" dirty="0" smtClean="0"/>
              <a:t>. Не допускается проведение пробы Манту, других кожных проб на туберкулез, на дому, а также в организациях воспитания и обучения, отдыха и оздоровления детей, в период карантина по инфекционным заболеваниям. </a:t>
            </a:r>
          </a:p>
          <a:p>
            <a:pPr algn="just"/>
            <a:r>
              <a:rPr lang="ru-RU" sz="1600" b="1" dirty="0" smtClean="0"/>
              <a:t>823.</a:t>
            </a:r>
            <a:r>
              <a:rPr lang="ru-RU" sz="1600" dirty="0" smtClean="0"/>
              <a:t> Дети, направленные на консультацию в медицинскую противотуберкулезную организацию, родители или законные представители которых не представили в течение 1 месяца с момента постановки пробы Манту заключение фтизиатра об отсутствии заболевания туберкулёзом, не допускаются в дошкольные образовательные организации и общеобразовательные организации. </a:t>
            </a:r>
          </a:p>
          <a:p>
            <a:pPr algn="just"/>
            <a:r>
              <a:rPr lang="ru-RU" sz="1600" b="1" dirty="0" smtClean="0">
                <a:solidFill>
                  <a:schemeClr val="tx2">
                    <a:lumMod val="75000"/>
                  </a:schemeClr>
                </a:solidFill>
              </a:rPr>
              <a:t>Дети, которым не проводилась </a:t>
            </a:r>
            <a:r>
              <a:rPr lang="ru-RU" sz="1600" b="1" dirty="0" err="1" smtClean="0">
                <a:solidFill>
                  <a:schemeClr val="tx2">
                    <a:lumMod val="75000"/>
                  </a:schemeClr>
                </a:solidFill>
              </a:rPr>
              <a:t>туберкулинодиагностика</a:t>
            </a:r>
            <a:r>
              <a:rPr lang="ru-RU" sz="1600" b="1" dirty="0" smtClean="0">
                <a:solidFill>
                  <a:schemeClr val="tx2">
                    <a:lumMod val="75000"/>
                  </a:schemeClr>
                </a:solidFill>
              </a:rPr>
              <a:t>, допускаются в дошкольные образовательные организации и общеобразовательные организации, организации отдыха детей и их оздоровления, а также госпитализируются в плановом порядке в медицинские организации при наличии заключения врача-фтизиатра об отсутствии у ребенка заболевания туберкулезом. </a:t>
            </a:r>
          </a:p>
          <a:p>
            <a:pPr algn="just"/>
            <a:endParaRPr lang="ru-RU"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pPr algn="l"/>
            <a:r>
              <a:rPr lang="ru-RU" sz="1800" b="1" dirty="0" err="1" smtClean="0"/>
              <a:t>Гл.VIII</a:t>
            </a:r>
            <a:r>
              <a:rPr lang="ru-RU" sz="1800" b="1" dirty="0" smtClean="0"/>
              <a:t>.</a:t>
            </a:r>
            <a:endParaRPr lang="ru-RU" sz="1800" dirty="0"/>
          </a:p>
        </p:txBody>
      </p:sp>
      <p:sp>
        <p:nvSpPr>
          <p:cNvPr id="3" name="Содержимое 2"/>
          <p:cNvSpPr>
            <a:spLocks noGrp="1"/>
          </p:cNvSpPr>
          <p:nvPr>
            <p:ph idx="1"/>
          </p:nvPr>
        </p:nvSpPr>
        <p:spPr>
          <a:xfrm>
            <a:off x="179512" y="548680"/>
            <a:ext cx="8784976" cy="6120680"/>
          </a:xfrm>
          <a:noFill/>
          <a:ln>
            <a:solidFill>
              <a:schemeClr val="bg2">
                <a:lumMod val="75000"/>
              </a:schemeClr>
            </a:solidFill>
          </a:ln>
        </p:spPr>
        <p:txBody>
          <a:bodyPr>
            <a:normAutofit fontScale="92500" lnSpcReduction="20000"/>
          </a:bodyPr>
          <a:lstStyle/>
          <a:p>
            <a:r>
              <a:rPr lang="ru-RU" sz="1600" dirty="0" smtClean="0"/>
              <a:t>Организация раннего выявления туберкулёза у детей в возрасте от 15 до 18 лет </a:t>
            </a:r>
          </a:p>
          <a:p>
            <a:r>
              <a:rPr lang="ru-RU" sz="1600" b="1" dirty="0" smtClean="0">
                <a:solidFill>
                  <a:schemeClr val="accent1">
                    <a:lumMod val="75000"/>
                  </a:schemeClr>
                </a:solidFill>
              </a:rPr>
              <a:t>825. В целях раннего выявления туберкулёза у детей от 15 до 18 лет проводятся: </a:t>
            </a:r>
          </a:p>
          <a:p>
            <a:r>
              <a:rPr lang="ru-RU" sz="1600" b="1" dirty="0" smtClean="0">
                <a:solidFill>
                  <a:schemeClr val="accent1">
                    <a:lumMod val="75000"/>
                  </a:schemeClr>
                </a:solidFill>
              </a:rPr>
              <a:t>-плановая ежегодная </a:t>
            </a:r>
            <a:r>
              <a:rPr lang="ru-RU" sz="1600" b="1" dirty="0" err="1" smtClean="0">
                <a:solidFill>
                  <a:schemeClr val="accent1">
                    <a:lumMod val="75000"/>
                  </a:schemeClr>
                </a:solidFill>
              </a:rPr>
              <a:t>туберкулинодиагностика</a:t>
            </a:r>
            <a:r>
              <a:rPr lang="ru-RU" sz="1600" b="1" dirty="0" smtClean="0">
                <a:solidFill>
                  <a:schemeClr val="accent1">
                    <a:lumMod val="75000"/>
                  </a:schemeClr>
                </a:solidFill>
              </a:rPr>
              <a:t>; </a:t>
            </a:r>
          </a:p>
          <a:p>
            <a:r>
              <a:rPr lang="ru-RU" sz="1600" b="1" dirty="0" smtClean="0">
                <a:solidFill>
                  <a:schemeClr val="accent1">
                    <a:lumMod val="75000"/>
                  </a:schemeClr>
                </a:solidFill>
              </a:rPr>
              <a:t>-периодические флюорографические обследования. </a:t>
            </a:r>
          </a:p>
          <a:p>
            <a:pPr algn="just"/>
            <a:r>
              <a:rPr lang="ru-RU" sz="1600" b="1" dirty="0" smtClean="0">
                <a:solidFill>
                  <a:schemeClr val="accent1">
                    <a:lumMod val="75000"/>
                  </a:schemeClr>
                </a:solidFill>
              </a:rPr>
              <a:t>832. Дети в возрасте от 15 до 18 лет, направленные на консультацию в медицинскую противотуберкулезную организацию и не представившие руководителю организации в течение 1 месяца с момента постановки пробы Манту (или другого профилактического обследования на туберкулез) заключение фтизиатра об отсутствии заболевания туберкулёзом, не допускаются к посещению организации, осуществляющей образовательную деятельность (к работе). </a:t>
            </a:r>
          </a:p>
          <a:p>
            <a:pPr algn="just"/>
            <a:r>
              <a:rPr lang="ru-RU" sz="1600" b="1" dirty="0" smtClean="0"/>
              <a:t>833.</a:t>
            </a:r>
            <a:r>
              <a:rPr lang="ru-RU" sz="1600" dirty="0" smtClean="0"/>
              <a:t> Профилактическое рентгенологическое флюорографическое исследование органов грудной клетки (легких) детей в возрасте от 15 до 18 лет осуществляется в амбулаторно-поликлинической медицинской организации по месту нахождения организации, осуществляющей образовательную деятельность или в амбулаторно-поликлинической медицинской организации по месту жительства. </a:t>
            </a:r>
          </a:p>
          <a:p>
            <a:r>
              <a:rPr lang="ru-RU" sz="1600" b="1" dirty="0" smtClean="0"/>
              <a:t>Профилактические мероприятия </a:t>
            </a:r>
            <a:endParaRPr lang="ru-RU" sz="1600" dirty="0" smtClean="0"/>
          </a:p>
          <a:p>
            <a:r>
              <a:rPr lang="ru-RU" sz="1600" b="1" dirty="0" smtClean="0"/>
              <a:t>….</a:t>
            </a:r>
            <a:endParaRPr lang="ru-RU" sz="1600" dirty="0" smtClean="0"/>
          </a:p>
          <a:p>
            <a:r>
              <a:rPr lang="ru-RU" sz="1600" b="1" dirty="0" smtClean="0"/>
              <a:t>900.</a:t>
            </a:r>
            <a:r>
              <a:rPr lang="ru-RU" sz="1600" dirty="0" smtClean="0"/>
              <a:t> Гигиеническое воспитание и обучение граждан по вопросам профилактики </a:t>
            </a:r>
          </a:p>
          <a:p>
            <a:r>
              <a:rPr lang="ru-RU" sz="1600" b="1" dirty="0" smtClean="0"/>
              <a:t>901</a:t>
            </a:r>
            <a:r>
              <a:rPr lang="ru-RU" sz="1600" b="1" dirty="0" smtClean="0">
                <a:solidFill>
                  <a:schemeClr val="accent1">
                    <a:lumMod val="75000"/>
                  </a:schemeClr>
                </a:solidFill>
              </a:rPr>
              <a:t>. Гигиеническое воспитание населения включает в себя представление населению информации о туберкулёзе, основных симптомах заболевания, факторах риска и мерах профилактики. </a:t>
            </a:r>
          </a:p>
          <a:p>
            <a:pPr algn="just"/>
            <a:r>
              <a:rPr lang="ru-RU" sz="1600" dirty="0" smtClean="0"/>
              <a:t>Гигиеническое воспитание населения осуществляется в процессе воспитания и обучения в организациях, осуществляющих образовательную деятельность, с использованием средств массовой информации, информационно-телекоммуникационной сети Интернет, распространения информационных материалов среди различных групп населения, в ходе лекций и бесед в организациях и в индивидуальном порядке. </a:t>
            </a:r>
          </a:p>
          <a:p>
            <a:pPr algn="just"/>
            <a:r>
              <a:rPr lang="ru-RU" sz="1600" b="1" dirty="0" smtClean="0">
                <a:solidFill>
                  <a:schemeClr val="accent1">
                    <a:lumMod val="75000"/>
                  </a:schemeClr>
                </a:solidFill>
              </a:rPr>
              <a:t>Гигиеническое воспитание должностных лиц и работников организаций, деятельность которых связана с производством, хранением, транспортированием и реализацией пищевых продуктов и питьевой воды, воспитанием и обучением детей, коммунально-бытовым обслуживанием населения, осуществляется при профессиональной гигиенической подготовке, а также при проведении профилактических медицинских осмотров.</a:t>
            </a:r>
          </a:p>
          <a:p>
            <a:pPr algn="just"/>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418058"/>
          </a:xfrm>
        </p:spPr>
        <p:txBody>
          <a:bodyPr>
            <a:noAutofit/>
          </a:bodyPr>
          <a:lstStyle/>
          <a:p>
            <a:r>
              <a:rPr lang="ru-RU" sz="1800" b="1" dirty="0" smtClean="0"/>
              <a:t>II. ОБЩИЕ ТРЕБОВАНИЯ ПО ПРОФИЛАКТИКЕ ИНФЕКЦИОННЫХ БОЛЕЗНЕЙ </a:t>
            </a:r>
            <a:r>
              <a:rPr lang="ru-RU" sz="1800" dirty="0" smtClean="0"/>
              <a:t/>
            </a:r>
            <a:br>
              <a:rPr lang="ru-RU" sz="1800" dirty="0" smtClean="0"/>
            </a:br>
            <a:endParaRPr lang="ru-RU" sz="1800" dirty="0"/>
          </a:p>
        </p:txBody>
      </p:sp>
      <p:sp>
        <p:nvSpPr>
          <p:cNvPr id="3" name="Содержимое 2"/>
          <p:cNvSpPr>
            <a:spLocks noGrp="1"/>
          </p:cNvSpPr>
          <p:nvPr>
            <p:ph idx="1"/>
          </p:nvPr>
        </p:nvSpPr>
        <p:spPr>
          <a:xfrm>
            <a:off x="323528" y="620688"/>
            <a:ext cx="8640960" cy="6120680"/>
          </a:xfrm>
        </p:spPr>
        <p:txBody>
          <a:bodyPr>
            <a:normAutofit/>
          </a:bodyPr>
          <a:lstStyle/>
          <a:p>
            <a:r>
              <a:rPr lang="ru-RU" sz="1400" b="1" dirty="0" smtClean="0"/>
              <a:t>Общие положения </a:t>
            </a:r>
          </a:p>
          <a:p>
            <a:pPr algn="just"/>
            <a:r>
              <a:rPr lang="ru-RU" sz="1400" b="1" dirty="0" smtClean="0"/>
              <a:t>5.</a:t>
            </a:r>
            <a:r>
              <a:rPr lang="ru-RU" sz="1400" dirty="0" smtClean="0"/>
              <a:t> </a:t>
            </a:r>
            <a:r>
              <a:rPr lang="ru-RU" sz="1400" b="1" dirty="0" smtClean="0">
                <a:solidFill>
                  <a:schemeClr val="accent3">
                    <a:lumMod val="50000"/>
                  </a:schemeClr>
                </a:solidFill>
              </a:rPr>
              <a:t>В целях предупреждения возникновения и распространения инфекционных болезней должно обеспечиваться выполнение установленных санитарно- эпидемиологических требований и гигиенических нормативов биологических факторов (вирусные, бактериальные, паразитарные и иные) среды обитания человека и условий его жизнедеятельности (труда, проживания, воспитания, обучения, питания), а также должны своевременно и в полном объеме проводиться санитарно-противоэпидемические (профилактические) мероприяти</a:t>
            </a:r>
            <a:r>
              <a:rPr lang="ru-RU" sz="1400" dirty="0" smtClean="0">
                <a:solidFill>
                  <a:schemeClr val="accent3">
                    <a:lumMod val="50000"/>
                  </a:schemeClr>
                </a:solidFill>
              </a:rPr>
              <a:t>я</a:t>
            </a:r>
            <a:r>
              <a:rPr lang="ru-RU" sz="1400" dirty="0" smtClean="0"/>
              <a:t>, в том числе мероприятия по осуществлению санитарной охраны территории Российской Федерации, </a:t>
            </a:r>
            <a:r>
              <a:rPr lang="ru-RU" sz="1400" dirty="0" smtClean="0">
                <a:solidFill>
                  <a:schemeClr val="accent3">
                    <a:lumMod val="50000"/>
                  </a:schemeClr>
                </a:solidFill>
              </a:rPr>
              <a:t>введению ограничительных мероприятий (карантина), осуществлению производственного контроля,</a:t>
            </a:r>
            <a:r>
              <a:rPr lang="ru-RU" sz="1400" dirty="0" smtClean="0"/>
              <a:t> принятию мер в отношении больных инфекционными болезнями, прерыванию путей передачи (дезинфекционные мероприятия), проведению медицинских осмотров, организации иммунопрофилактики населения, </a:t>
            </a:r>
            <a:r>
              <a:rPr lang="ru-RU" sz="1400" dirty="0" smtClean="0">
                <a:solidFill>
                  <a:schemeClr val="accent3">
                    <a:lumMod val="50000"/>
                  </a:schemeClr>
                </a:solidFill>
              </a:rPr>
              <a:t>гигиенического воспитания и обучения граждан. </a:t>
            </a:r>
          </a:p>
          <a:p>
            <a:pPr algn="just"/>
            <a:r>
              <a:rPr lang="ru-RU" sz="1400" b="1" dirty="0" smtClean="0"/>
              <a:t>6.</a:t>
            </a:r>
            <a:r>
              <a:rPr lang="ru-RU" sz="1400" dirty="0" smtClean="0"/>
              <a:t> </a:t>
            </a:r>
            <a:r>
              <a:rPr lang="ru-RU" sz="1400" b="1" dirty="0" smtClean="0">
                <a:solidFill>
                  <a:schemeClr val="accent3">
                    <a:lumMod val="50000"/>
                  </a:schemeClr>
                </a:solidFill>
              </a:rPr>
              <a:t>Организацию санитарно-противоэпидемических (профилактических) мероприятий в условиях чрезвычайных ситуаций с ухудшением санитарно- эпидемиологической обстановки или при угрозе ее возникновения обеспечивают органы, уполномоченные осуществлять федеральный государственный санитарно- эпидемиологический надзор.</a:t>
            </a:r>
            <a:r>
              <a:rPr lang="ru-RU" sz="1400" dirty="0" smtClean="0">
                <a:solidFill>
                  <a:schemeClr val="accent3">
                    <a:lumMod val="50000"/>
                  </a:schemeClr>
                </a:solidFill>
              </a:rPr>
              <a:t> </a:t>
            </a:r>
            <a:r>
              <a:rPr lang="ru-RU" sz="1400" dirty="0" smtClean="0"/>
              <a:t>При необходимости в проведении санитарно-противоэпидемических (профилактических) мероприятий по решению руководителя Федеральной службы по надзору в сфере защиты прав потребителей и благополучия человека могут быть задействованы специализированные противоэпидемические бригады (СПЭБ)1, функционирующие на базе противочумных учреждений или мобильные вирусологические группы, функционирующие на базе научно-исследовательских организаций </a:t>
            </a:r>
            <a:r>
              <a:rPr lang="ru-RU" sz="1400" dirty="0" err="1" smtClean="0"/>
              <a:t>Роспотребнадзора</a:t>
            </a:r>
            <a:r>
              <a:rPr lang="ru-RU" sz="1400" dirty="0" smtClean="0"/>
              <a:t>. </a:t>
            </a:r>
          </a:p>
          <a:p>
            <a:pPr algn="just"/>
            <a:r>
              <a:rPr lang="ru-RU" sz="1400" b="1" dirty="0" smtClean="0"/>
              <a:t>7.</a:t>
            </a:r>
            <a:r>
              <a:rPr lang="ru-RU" sz="1400" dirty="0" smtClean="0"/>
              <a:t> </a:t>
            </a:r>
            <a:r>
              <a:rPr lang="ru-RU" sz="1400" b="1" dirty="0" smtClean="0">
                <a:solidFill>
                  <a:schemeClr val="accent3">
                    <a:lumMod val="50000"/>
                  </a:schemeClr>
                </a:solidFill>
              </a:rPr>
              <a:t>Заседания межведомственных санитарно-противоэпидемических комиссий в субъектах Российской Федерации для оперативного руководства и координации деятельности по предупреждению возникновения и распространения инфекционных болезней, а также их ликвидации, проводятся в плановом порядке не реже одного раза в квартал, а также в оперативном порядке при возникновении или угрозе возникновения и распространения инфекционных заболеваний. </a:t>
            </a:r>
          </a:p>
          <a:p>
            <a:pPr algn="just"/>
            <a:endParaRPr lang="ru-RU" sz="1400" dirty="0" smtClean="0"/>
          </a:p>
          <a:p>
            <a:endParaRPr lang="ru-RU" sz="1400" dirty="0" smtClean="0"/>
          </a:p>
          <a:p>
            <a:endParaRPr lang="ru-RU" sz="1400" dirty="0" smtClean="0"/>
          </a:p>
          <a:p>
            <a:endParaRPr lang="ru-RU"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360040"/>
          </a:xfrm>
        </p:spPr>
        <p:txBody>
          <a:bodyPr>
            <a:normAutofit/>
          </a:bodyPr>
          <a:lstStyle/>
          <a:p>
            <a:pPr algn="l"/>
            <a:r>
              <a:rPr lang="ru-RU" sz="1600" b="1" dirty="0" smtClean="0"/>
              <a:t>IX. Профилактика инфекций, передающихся кровососущими комарами </a:t>
            </a:r>
            <a:endParaRPr lang="ru-RU" sz="1600" dirty="0"/>
          </a:p>
        </p:txBody>
      </p:sp>
      <p:sp>
        <p:nvSpPr>
          <p:cNvPr id="3" name="Содержимое 2"/>
          <p:cNvSpPr>
            <a:spLocks noGrp="1"/>
          </p:cNvSpPr>
          <p:nvPr>
            <p:ph idx="1"/>
          </p:nvPr>
        </p:nvSpPr>
        <p:spPr>
          <a:xfrm>
            <a:off x="457200" y="476672"/>
            <a:ext cx="8229600" cy="6264696"/>
          </a:xfrm>
        </p:spPr>
        <p:txBody>
          <a:bodyPr>
            <a:noAutofit/>
          </a:bodyPr>
          <a:lstStyle/>
          <a:p>
            <a:r>
              <a:rPr lang="ru-RU" sz="1500" b="1" dirty="0" smtClean="0"/>
              <a:t>902.</a:t>
            </a:r>
            <a:r>
              <a:rPr lang="ru-RU" sz="1500" dirty="0" smtClean="0"/>
              <a:t> На территории России обитают более 100 видов и подвидов комаров, относящихся к 8 родам:…</a:t>
            </a:r>
          </a:p>
          <a:p>
            <a:pPr>
              <a:buNone/>
            </a:pPr>
            <a:r>
              <a:rPr lang="ru-RU" sz="1500" b="1" dirty="0" smtClean="0"/>
              <a:t>X. Профилактика инфекций, передающихся иксодовыми клещами </a:t>
            </a:r>
          </a:p>
          <a:p>
            <a:pPr algn="just"/>
            <a:r>
              <a:rPr lang="ru-RU" sz="1500" b="1" dirty="0" smtClean="0"/>
              <a:t>959.</a:t>
            </a:r>
            <a:r>
              <a:rPr lang="ru-RU" sz="1500" dirty="0" smtClean="0"/>
              <a:t> К инфекциям, передающимся иксодовыми клещами, относятся </a:t>
            </a:r>
            <a:r>
              <a:rPr lang="ru-RU" sz="1500" b="1" dirty="0" smtClean="0"/>
              <a:t>клещевой вирусный энцефалит </a:t>
            </a:r>
            <a:r>
              <a:rPr lang="ru-RU" sz="1500" dirty="0" smtClean="0"/>
              <a:t>(далее - КВЭ), </a:t>
            </a:r>
            <a:r>
              <a:rPr lang="ru-RU" sz="1500" b="1" dirty="0" smtClean="0"/>
              <a:t>крымская геморрагическая лихорадка </a:t>
            </a:r>
            <a:r>
              <a:rPr lang="ru-RU" sz="1500" dirty="0" smtClean="0"/>
              <a:t>(далее - КГЛ), </a:t>
            </a:r>
            <a:r>
              <a:rPr lang="ru-RU" sz="1500" b="1" dirty="0" smtClean="0"/>
              <a:t>омская геморрагическая лихорадка</a:t>
            </a:r>
            <a:r>
              <a:rPr lang="ru-RU" sz="1500" dirty="0" smtClean="0"/>
              <a:t> (ОГЛ), </a:t>
            </a:r>
            <a:r>
              <a:rPr lang="ru-RU" sz="1500" b="1" dirty="0" smtClean="0"/>
              <a:t>иксодовые клещевые </a:t>
            </a:r>
            <a:r>
              <a:rPr lang="ru-RU" sz="1500" b="1" dirty="0" err="1" smtClean="0"/>
              <a:t>боррелиозы</a:t>
            </a:r>
            <a:r>
              <a:rPr lang="ru-RU" sz="1500" b="1" dirty="0" smtClean="0"/>
              <a:t> </a:t>
            </a:r>
            <a:r>
              <a:rPr lang="ru-RU" sz="1500" dirty="0" smtClean="0"/>
              <a:t>(далее - ИКБ), </a:t>
            </a:r>
            <a:r>
              <a:rPr lang="ru-RU" sz="1500" b="1" dirty="0" smtClean="0"/>
              <a:t>туляремия, клещевые риккетсиозы</a:t>
            </a:r>
            <a:r>
              <a:rPr lang="ru-RU" sz="1500" dirty="0" smtClean="0"/>
              <a:t> (далее - КР), в частности, североазиатский клещевой риккетсиоз (сибирский клещевой тиф) и другие риккетсиозы группы клещевой пятнистой лихорадки </a:t>
            </a:r>
            <a:r>
              <a:rPr lang="ru-RU" sz="1500" b="1" dirty="0" err="1" smtClean="0"/>
              <a:t>гранулоцитарный</a:t>
            </a:r>
            <a:r>
              <a:rPr lang="ru-RU" sz="1500" b="1" dirty="0" smtClean="0"/>
              <a:t> анаплазмоз человека</a:t>
            </a:r>
            <a:r>
              <a:rPr lang="ru-RU" sz="1500" dirty="0" smtClean="0"/>
              <a:t> (далее - ГАЧ), </a:t>
            </a:r>
            <a:r>
              <a:rPr lang="ru-RU" sz="1500" b="1" dirty="0" smtClean="0"/>
              <a:t>моноцитарный </a:t>
            </a:r>
            <a:r>
              <a:rPr lang="ru-RU" sz="1500" b="1" dirty="0" err="1" smtClean="0"/>
              <a:t>эрлихиоз</a:t>
            </a:r>
            <a:r>
              <a:rPr lang="ru-RU" sz="1500" b="1" dirty="0" smtClean="0"/>
              <a:t> человека </a:t>
            </a:r>
            <a:r>
              <a:rPr lang="ru-RU" sz="1500" dirty="0" smtClean="0"/>
              <a:t>(далее - МЭЧ), </a:t>
            </a:r>
            <a:r>
              <a:rPr lang="ru-RU" sz="1500" b="1" dirty="0" smtClean="0"/>
              <a:t>лихорадка </a:t>
            </a:r>
            <a:r>
              <a:rPr lang="ru-RU" sz="1500" b="1" dirty="0" err="1" smtClean="0"/>
              <a:t>Ку</a:t>
            </a:r>
            <a:r>
              <a:rPr lang="ru-RU" sz="1500" b="1" dirty="0" smtClean="0"/>
              <a:t> </a:t>
            </a:r>
            <a:r>
              <a:rPr lang="ru-RU" sz="1500" dirty="0" smtClean="0"/>
              <a:t>и другие инфекции. </a:t>
            </a:r>
          </a:p>
          <a:p>
            <a:pPr algn="just"/>
            <a:r>
              <a:rPr lang="ru-RU" sz="1500" b="1" dirty="0" smtClean="0"/>
              <a:t>960</a:t>
            </a:r>
            <a:r>
              <a:rPr lang="ru-RU" sz="1500" dirty="0" smtClean="0"/>
              <a:t>. Природные очаги лихорадки </a:t>
            </a:r>
            <a:r>
              <a:rPr lang="ru-RU" sz="1500" dirty="0" err="1" smtClean="0"/>
              <a:t>Ку</a:t>
            </a:r>
            <a:r>
              <a:rPr lang="ru-RU" sz="1500" dirty="0" smtClean="0"/>
              <a:t>, КВЭ, ИКБ, КР, МЭЧ и ГАЧ широко распространены в умеренной климатической зоне Евразийского континента. </a:t>
            </a:r>
          </a:p>
          <a:p>
            <a:pPr algn="just"/>
            <a:r>
              <a:rPr lang="ru-RU" sz="1500" b="1" dirty="0" smtClean="0"/>
              <a:t>962.</a:t>
            </a:r>
            <a:r>
              <a:rPr lang="ru-RU" sz="1500" dirty="0" smtClean="0"/>
              <a:t> Ведущим механизмом передачи возбудителей инфекций, передающихся иксодовыми клещами, является трансмиссивный с реализацией </a:t>
            </a:r>
            <a:r>
              <a:rPr lang="ru-RU" sz="1500" dirty="0" err="1" smtClean="0"/>
              <a:t>инокуляционного</a:t>
            </a:r>
            <a:r>
              <a:rPr lang="ru-RU" sz="1500" dirty="0" smtClean="0"/>
              <a:t> (при присасывании зараженных клещей) пути передачи возбудителя. </a:t>
            </a:r>
          </a:p>
          <a:p>
            <a:pPr algn="just"/>
            <a:r>
              <a:rPr lang="ru-RU" sz="1500" b="1" dirty="0" smtClean="0"/>
              <a:t>963.</a:t>
            </a:r>
            <a:r>
              <a:rPr lang="ru-RU" sz="1500" dirty="0" smtClean="0"/>
              <a:t> Для инфекций, передающихся иксодовыми клещами, </a:t>
            </a:r>
            <a:r>
              <a:rPr lang="ru-RU" sz="1500" b="1" dirty="0" smtClean="0"/>
              <a:t>характерна весенне-осенняя сезонность </a:t>
            </a:r>
            <a:r>
              <a:rPr lang="ru-RU" sz="1500" dirty="0" smtClean="0"/>
              <a:t>с апреля по октябрь. Для </a:t>
            </a:r>
            <a:r>
              <a:rPr lang="ru-RU" sz="1500" i="1" dirty="0" smtClean="0"/>
              <a:t>отдельных видов </a:t>
            </a:r>
            <a:r>
              <a:rPr lang="ru-RU" sz="1500" dirty="0" smtClean="0"/>
              <a:t>имеется весенне-летний подъем численности (для большинства регионов со второй декады мая по вторую декаду июня) во время наибольшей активности перезимовавших клещей; у </a:t>
            </a:r>
            <a:r>
              <a:rPr lang="ru-RU" sz="1500" i="1" dirty="0" smtClean="0"/>
              <a:t>Н. </a:t>
            </a:r>
            <a:r>
              <a:rPr lang="ru-RU" sz="1500" i="1" dirty="0" err="1" smtClean="0"/>
              <a:t>marginatum</a:t>
            </a:r>
            <a:r>
              <a:rPr lang="ru-RU" sz="1500" i="1" dirty="0" smtClean="0"/>
              <a:t> </a:t>
            </a:r>
            <a:r>
              <a:rPr lang="ru-RU" sz="1500" dirty="0" smtClean="0"/>
              <a:t>- с марта по август. У </a:t>
            </a:r>
            <a:r>
              <a:rPr lang="ru-RU" sz="1500" i="1" dirty="0" smtClean="0"/>
              <a:t>I. </a:t>
            </a:r>
            <a:r>
              <a:rPr lang="ru-RU" sz="1500" i="1" dirty="0" err="1" smtClean="0"/>
              <a:t>ricinus</a:t>
            </a:r>
            <a:r>
              <a:rPr lang="ru-RU" sz="1500" i="1" dirty="0" smtClean="0"/>
              <a:t> </a:t>
            </a:r>
            <a:r>
              <a:rPr lang="ru-RU" sz="1500" dirty="0" smtClean="0"/>
              <a:t>и клещей рода </a:t>
            </a:r>
            <a:r>
              <a:rPr lang="ru-RU" sz="1500" i="1" dirty="0" err="1" smtClean="0"/>
              <a:t>Dermacentor</a:t>
            </a:r>
            <a:r>
              <a:rPr lang="ru-RU" sz="1500" i="1" dirty="0" smtClean="0"/>
              <a:t> </a:t>
            </a:r>
            <a:r>
              <a:rPr lang="ru-RU" sz="1500" dirty="0" smtClean="0"/>
              <a:t>имеется второй осенний подъем численности активных взрослых клещей с августа по октябрь. </a:t>
            </a:r>
          </a:p>
          <a:p>
            <a:pPr algn="just"/>
            <a:r>
              <a:rPr lang="ru-RU" sz="1500" b="1" dirty="0" smtClean="0"/>
              <a:t>965</a:t>
            </a:r>
            <a:r>
              <a:rPr lang="ru-RU" sz="1500" dirty="0" smtClean="0"/>
              <a:t>. Для инфекций, передающихся иксодовыми клещами (исключение составляют КВЭ, туляремия, лихорадка </a:t>
            </a:r>
            <a:r>
              <a:rPr lang="ru-RU" sz="1500" dirty="0" err="1" smtClean="0"/>
              <a:t>Ку</a:t>
            </a:r>
            <a:r>
              <a:rPr lang="ru-RU" sz="1500" dirty="0" smtClean="0"/>
              <a:t>), меры специфической профилактики отсутствуют. </a:t>
            </a:r>
          </a:p>
          <a:p>
            <a:pPr algn="just"/>
            <a:r>
              <a:rPr lang="ru-RU" sz="1500" b="1" dirty="0" smtClean="0"/>
              <a:t>966.</a:t>
            </a:r>
            <a:r>
              <a:rPr lang="ru-RU" sz="1500" dirty="0" smtClean="0"/>
              <a:t> Случаи одновременного заражения клещей несколькими </a:t>
            </a:r>
            <a:r>
              <a:rPr lang="ru-RU" sz="1500" dirty="0" err="1" smtClean="0"/>
              <a:t>патогенами</a:t>
            </a:r>
            <a:r>
              <a:rPr lang="ru-RU" sz="1500" dirty="0" smtClean="0"/>
              <a:t> в различных сочетаниях являются признаком распространенности сочетанных природных очагов инфекций, передающихся иксодовыми клещами.</a:t>
            </a:r>
          </a:p>
          <a:p>
            <a:pPr algn="just"/>
            <a:endParaRPr lang="ru-RU" sz="1500" dirty="0" smtClean="0"/>
          </a:p>
          <a:p>
            <a:pPr algn="just"/>
            <a:endParaRPr lang="ru-RU" sz="1500" dirty="0" smtClean="0"/>
          </a:p>
          <a:p>
            <a:pPr algn="just">
              <a:buNone/>
            </a:pPr>
            <a:r>
              <a:rPr lang="ru-RU" sz="1500" dirty="0" smtClean="0"/>
              <a:t> </a:t>
            </a:r>
            <a:endParaRPr lang="ru-RU" sz="15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pPr algn="l"/>
            <a:r>
              <a:rPr lang="ru-RU" sz="1600" b="1" dirty="0" smtClean="0"/>
              <a:t> </a:t>
            </a:r>
            <a:r>
              <a:rPr lang="ru-RU" sz="1600" b="1" dirty="0" err="1" smtClean="0"/>
              <a:t>Гл.X</a:t>
            </a:r>
            <a:r>
              <a:rPr lang="ru-RU" sz="1600" b="1" dirty="0" smtClean="0"/>
              <a:t>.                             Выявление, учет и регистрация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179512" y="908720"/>
            <a:ext cx="8507288" cy="5760640"/>
          </a:xfrm>
        </p:spPr>
        <p:txBody>
          <a:bodyPr>
            <a:normAutofit fontScale="92500"/>
          </a:bodyPr>
          <a:lstStyle/>
          <a:p>
            <a:pPr algn="just"/>
            <a:r>
              <a:rPr lang="ru-RU" sz="1600" b="1" dirty="0" smtClean="0"/>
              <a:t>968.</a:t>
            </a:r>
            <a:r>
              <a:rPr lang="ru-RU" sz="1600" dirty="0" smtClean="0"/>
              <a:t> При обращении за медицинской помощью по поводу присасывания клеща медицинские работники собирают эпидемиологический анамнез, прививочный анамнез (в отношении КВЭ, туляремии, лихорадки </a:t>
            </a:r>
            <a:r>
              <a:rPr lang="ru-RU" sz="1600" dirty="0" err="1" smtClean="0"/>
              <a:t>Ку</a:t>
            </a:r>
            <a:r>
              <a:rPr lang="ru-RU" sz="1600" dirty="0" smtClean="0"/>
              <a:t>), информируют о необходимости направления клеща в лабораторию для выявления возбудителей инфекционных болезней, передающихся иксодовыми клещами, свойственных территории, с соблюдением требований биологической безопасности. В случае обнаружения маркеров возбудителей инфекций, передающихся иксодовыми клещами, в исследуемом образце медицинские работники должны проинформировать пострадавшего о необходимости проведения экстренной профилактики. Экстренную специфическую профилактику инфекций, передающихся иксодовыми клещами, необходимо проводить в течение 72 часов после присасывания под наблюдением медицинских работников. </a:t>
            </a:r>
          </a:p>
          <a:p>
            <a:pPr algn="just"/>
            <a:r>
              <a:rPr lang="ru-RU" sz="1600" b="1" dirty="0" smtClean="0"/>
              <a:t>970</a:t>
            </a:r>
            <a:r>
              <a:rPr lang="ru-RU" sz="1600" dirty="0" smtClean="0">
                <a:solidFill>
                  <a:schemeClr val="accent3">
                    <a:lumMod val="50000"/>
                  </a:schemeClr>
                </a:solidFill>
              </a:rPr>
              <a:t>. </a:t>
            </a:r>
            <a:r>
              <a:rPr lang="ru-RU" sz="1600" b="1" dirty="0" smtClean="0">
                <a:solidFill>
                  <a:schemeClr val="accent3">
                    <a:lumMod val="50000"/>
                  </a:schemeClr>
                </a:solidFill>
              </a:rPr>
              <a:t>В случае если присасывание клеща произошло на территории летнего оздоровительного учреждения, медицинские работники обязаны удалить клеща, направить его на исследование, по результатам анализа провести соответствующие профилактические мероприятия, а также решить вопрос о направлении пациента в течение 24 часов в медицинскую организацию, оказывающую специализированную медицинскую помощь. В течение 24 часов после выявления случая присасывания клещей необходимо проинформировать с использованием любых доступных средств связи территориальный орган, осуществляющий государственный санитарно- эпидемиологический надзор на территории, где выявлен случай, независимо от места жительства пострадавшего.</a:t>
            </a:r>
          </a:p>
          <a:p>
            <a:pPr algn="just"/>
            <a:r>
              <a:rPr lang="ru-RU" sz="1600" b="1" dirty="0" smtClean="0"/>
              <a:t>974.</a:t>
            </a:r>
            <a:r>
              <a:rPr lang="ru-RU" sz="1600" dirty="0" smtClean="0"/>
              <a:t> При получении экстренного извещения о случае заболевания инфекциями, предающимися иксодовыми клещами, или подозрения на заболевание, специалистами территориального органа, осуществляющего государственный санитарно- эпидемиологический надзор, проводится эпидемиологическое расследование и разработка комплекса санитарно-противоэпидемических (профилактических) мероприятий. </a:t>
            </a:r>
          </a:p>
          <a:p>
            <a:pPr algn="just"/>
            <a:endParaRPr lang="ru-RU"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b="1" dirty="0" smtClean="0"/>
              <a:t/>
            </a:r>
            <a:br>
              <a:rPr lang="ru-RU" sz="1600" b="1" dirty="0" smtClean="0"/>
            </a:br>
            <a:r>
              <a:rPr lang="ru-RU" sz="1600" b="1" dirty="0" smtClean="0"/>
              <a:t> </a:t>
            </a:r>
            <a:r>
              <a:rPr lang="ru-RU" sz="1600" b="1" dirty="0" err="1" smtClean="0"/>
              <a:t>Гл.X</a:t>
            </a:r>
            <a:r>
              <a:rPr lang="ru-RU" sz="1600" b="1" dirty="0" smtClean="0"/>
              <a:t>.                      Организация и проведение санитарно-противоэпидемических мероприятий. </a:t>
            </a:r>
            <a:br>
              <a:rPr lang="ru-RU" sz="1600" b="1" dirty="0" smtClean="0"/>
            </a:br>
            <a:r>
              <a:rPr lang="ru-RU" sz="1600" b="1" dirty="0" smtClean="0"/>
              <a:t>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323528" y="548680"/>
            <a:ext cx="8712968" cy="6309320"/>
          </a:xfrm>
        </p:spPr>
        <p:txBody>
          <a:bodyPr>
            <a:noAutofit/>
          </a:bodyPr>
          <a:lstStyle/>
          <a:p>
            <a:pPr algn="just"/>
            <a:r>
              <a:rPr lang="ru-RU" sz="1400" b="1" dirty="0" smtClean="0"/>
              <a:t>986.</a:t>
            </a:r>
            <a:r>
              <a:rPr lang="ru-RU" sz="1400" dirty="0" smtClean="0"/>
              <a:t> Юридические лица и индивидуальные предприниматели с целью предупреждения случаев заболевания людей инфекциями, передающимися иксодовыми клещами, проводят: </a:t>
            </a:r>
          </a:p>
          <a:p>
            <a:pPr algn="just"/>
            <a:r>
              <a:rPr lang="ru-RU" sz="1400" dirty="0" smtClean="0"/>
              <a:t>-</a:t>
            </a:r>
            <a:r>
              <a:rPr lang="ru-RU" sz="1400" b="1" dirty="0" smtClean="0"/>
              <a:t>расчистку и благоустройство территорий парков, скверов, кладбищ, оздоровительных баз и организаций, мест массового отдыха и пребывания населения, а также прилегающих к ней территорий на расстоянии не менее 50 метров. </a:t>
            </a:r>
          </a:p>
          <a:p>
            <a:pPr algn="just"/>
            <a:r>
              <a:rPr lang="ru-RU" sz="1400" b="1" dirty="0" smtClean="0"/>
              <a:t>-энтомологическое обследование территорий на заселенность клещами до </a:t>
            </a:r>
            <a:r>
              <a:rPr lang="ru-RU" sz="1400" b="1" dirty="0" err="1" smtClean="0"/>
              <a:t>акарицидной</a:t>
            </a:r>
            <a:r>
              <a:rPr lang="ru-RU" sz="1400" b="1" dirty="0" smtClean="0"/>
              <a:t> обработки и контроль ее эффективности после (в том числе на расстоянии не менее 50 метров за территорией оздоровительных организаций и баз отдыха). </a:t>
            </a:r>
          </a:p>
          <a:p>
            <a:pPr algn="just"/>
            <a:r>
              <a:rPr lang="ru-RU" sz="1400" b="1" dirty="0" smtClean="0"/>
              <a:t>-противоклещевые </a:t>
            </a:r>
            <a:r>
              <a:rPr lang="ru-RU" sz="1400" b="1" dirty="0" err="1" smtClean="0"/>
              <a:t>акарицидные</a:t>
            </a:r>
            <a:r>
              <a:rPr lang="ru-RU" sz="1400" b="1" dirty="0" smtClean="0"/>
              <a:t> обработки территорий парков, скверов, кладбищ, оздоровительных организаций, мест массового отдыха и пребывания населения, а также прилегающих к ним территорий на расстоянии не менее 50 метров. </a:t>
            </a:r>
          </a:p>
          <a:p>
            <a:pPr algn="just"/>
            <a:r>
              <a:rPr lang="ru-RU" sz="1400" b="1" dirty="0" smtClean="0"/>
              <a:t>-</a:t>
            </a:r>
            <a:r>
              <a:rPr lang="ru-RU" sz="1400" b="1" dirty="0" err="1" smtClean="0"/>
              <a:t>дератизационные</a:t>
            </a:r>
            <a:r>
              <a:rPr lang="ru-RU" sz="1400" b="1" dirty="0" smtClean="0"/>
              <a:t> мероприятия против диких мелких млекопитающих на расчищенных территориях осенью и весной (в том числе по периметру оздоровительных организаций и баз отдыха). </a:t>
            </a:r>
          </a:p>
          <a:p>
            <a:pPr algn="just"/>
            <a:r>
              <a:rPr lang="ru-RU" sz="1400" b="1" dirty="0" smtClean="0"/>
              <a:t>-обеспечение профессиональных групп риска средствами индивидуальной защиты (специальными </a:t>
            </a:r>
            <a:r>
              <a:rPr lang="ru-RU" sz="1400" b="1" dirty="0" err="1" smtClean="0"/>
              <a:t>инсектоакарицидными</a:t>
            </a:r>
            <a:r>
              <a:rPr lang="ru-RU" sz="1400" b="1" dirty="0" smtClean="0"/>
              <a:t> и </a:t>
            </a:r>
            <a:r>
              <a:rPr lang="ru-RU" sz="1400" b="1" dirty="0" err="1" smtClean="0"/>
              <a:t>репеллентными</a:t>
            </a:r>
            <a:r>
              <a:rPr lang="ru-RU" sz="1400" b="1" dirty="0" smtClean="0"/>
              <a:t> аэрозолями для обработки одежды и защитной одеждой). </a:t>
            </a:r>
          </a:p>
          <a:p>
            <a:pPr algn="just"/>
            <a:r>
              <a:rPr lang="ru-RU" sz="1400" b="1" dirty="0" smtClean="0"/>
              <a:t>-ежегодно составляют списки профессиональных групп риска, подлежащих вакцинации и ревакцинации против КВЭ, туляремии, и лихорадки </a:t>
            </a:r>
            <a:r>
              <a:rPr lang="ru-RU" sz="1400" b="1" dirty="0" err="1" smtClean="0"/>
              <a:t>Ку</a:t>
            </a:r>
            <a:r>
              <a:rPr lang="ru-RU" sz="1400" b="1" dirty="0" smtClean="0"/>
              <a:t>, обеспечивают явку работающих для ее проведения в медицинские организации. Не допускают людей к работе в природном очаге без предварительной вакцинации. </a:t>
            </a:r>
          </a:p>
          <a:p>
            <a:pPr algn="just"/>
            <a:r>
              <a:rPr lang="ru-RU" sz="1400" dirty="0" smtClean="0"/>
              <a:t>-осуществляют информационно-разъяснительную работу с населением, обучают профилактике природно-очаговых инфекций, передающихся иксодовыми клещами. </a:t>
            </a:r>
          </a:p>
          <a:p>
            <a:pPr algn="just"/>
            <a:r>
              <a:rPr lang="ru-RU" sz="1400" b="1" dirty="0" smtClean="0"/>
              <a:t>988.</a:t>
            </a:r>
            <a:r>
              <a:rPr lang="ru-RU" sz="1400" dirty="0" smtClean="0"/>
              <a:t> В целях предупреждения возникновения и распространения инфекций, передающихся иксодовыми клещами, органами, осуществляющими федеральный государственный санитарно-эпидемиологический надзор, проводятся следующие санитарно-противоэпидемические (профилактические) мероприятия:…..-</a:t>
            </a:r>
            <a:r>
              <a:rPr lang="ru-RU" sz="1400" b="1" dirty="0" smtClean="0"/>
              <a:t>проведение зоолого-энтомологического обследования территории с целью слежения за циркуляцией возбудителя, активностью носителей и переносчиков возбудителей инфекций, передающихся иксодовыми клещами; </a:t>
            </a:r>
          </a:p>
          <a:p>
            <a:pPr algn="just"/>
            <a:endParaRPr lang="ru-RU"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600" b="1" dirty="0" err="1" smtClean="0"/>
              <a:t>Гл.X</a:t>
            </a:r>
            <a:r>
              <a:rPr lang="ru-RU" sz="1600" b="1" dirty="0" smtClean="0"/>
              <a:t>.</a:t>
            </a:r>
            <a:endParaRPr lang="ru-RU" sz="1600" dirty="0"/>
          </a:p>
        </p:txBody>
      </p:sp>
      <p:sp>
        <p:nvSpPr>
          <p:cNvPr id="3" name="Содержимое 2"/>
          <p:cNvSpPr>
            <a:spLocks noGrp="1"/>
          </p:cNvSpPr>
          <p:nvPr>
            <p:ph idx="1"/>
          </p:nvPr>
        </p:nvSpPr>
        <p:spPr>
          <a:xfrm>
            <a:off x="457200" y="836712"/>
            <a:ext cx="8229600" cy="5760640"/>
          </a:xfrm>
        </p:spPr>
        <p:txBody>
          <a:bodyPr>
            <a:normAutofit fontScale="92500" lnSpcReduction="20000"/>
          </a:bodyPr>
          <a:lstStyle/>
          <a:p>
            <a:pPr algn="just"/>
            <a:r>
              <a:rPr lang="ru-RU" sz="1600" b="1" dirty="0" smtClean="0"/>
              <a:t>995</a:t>
            </a:r>
            <a:r>
              <a:rPr lang="ru-RU" sz="1600" dirty="0" smtClean="0"/>
              <a:t>. </a:t>
            </a:r>
            <a:r>
              <a:rPr lang="ru-RU" sz="1600" b="1" dirty="0" err="1" smtClean="0"/>
              <a:t>Акарицидной</a:t>
            </a:r>
            <a:r>
              <a:rPr lang="ru-RU" sz="1600" b="1" dirty="0" smtClean="0"/>
              <a:t> обработке предшествует энтомологическое (</a:t>
            </a:r>
            <a:r>
              <a:rPr lang="ru-RU" sz="1600" b="1" dirty="0" err="1" smtClean="0"/>
              <a:t>акарологическое</a:t>
            </a:r>
            <a:r>
              <a:rPr lang="ru-RU" sz="1600" b="1" dirty="0" smtClean="0"/>
              <a:t>) обследование территории с целью определения видового состава и численности иксодовых клещей. Показаниями к проведению </a:t>
            </a:r>
            <a:r>
              <a:rPr lang="ru-RU" sz="1600" b="1" dirty="0" err="1" smtClean="0"/>
              <a:t>акарицидных</a:t>
            </a:r>
            <a:r>
              <a:rPr lang="ru-RU" sz="1600" b="1" dirty="0" smtClean="0"/>
              <a:t> обработок является обилие клещей в период их максимальной сезонной и суточной активности при благоприятной погоде равное или превышающее 0,5 особей (самок и самцов) на 1 учетную единицу (</a:t>
            </a:r>
            <a:r>
              <a:rPr lang="ru-RU" sz="1600" b="1" dirty="0" err="1" smtClean="0"/>
              <a:t>флаго</a:t>
            </a:r>
            <a:r>
              <a:rPr lang="ru-RU" sz="1600" b="1" dirty="0" smtClean="0"/>
              <a:t>/км или </a:t>
            </a:r>
            <a:r>
              <a:rPr lang="ru-RU" sz="1600" b="1" dirty="0" err="1" smtClean="0"/>
              <a:t>флаго</a:t>
            </a:r>
            <a:r>
              <a:rPr lang="ru-RU" sz="1600" b="1" dirty="0" smtClean="0"/>
              <a:t>/час). При выполнении не менее 5 учетных единиц. При этом учетные маршруты должны пролегать по наиболее вероятным местам наличия клещей видов, обитающих на данной территории. Эпидемиологическим показанием к обработкам является ежегодная регистрация за последние 5 лет случаев присасывания клещей к людям, обнаружение возбудителей инфекций в переносчиках, и случаев заражения людей инфекциями, передающимися иксодовыми клещами, на данной территории. </a:t>
            </a:r>
          </a:p>
          <a:p>
            <a:pPr algn="just"/>
            <a:r>
              <a:rPr lang="ru-RU" sz="1600" b="1" dirty="0" smtClean="0"/>
              <a:t>997.</a:t>
            </a:r>
            <a:r>
              <a:rPr lang="ru-RU" sz="1600" dirty="0" smtClean="0"/>
              <a:t> Для нанесения средств используется любая аппаратура, предназначенная для распыления рабочих растворов инсектицидов по поверхностям. При обработке территорий допускается применение аппаратуры на автомобилях…. </a:t>
            </a:r>
            <a:r>
              <a:rPr lang="ru-RU" sz="1600" b="1" dirty="0" smtClean="0"/>
              <a:t>Основным условием проведения обработок является обеспечение равномерного покрытия рабочим раствором всей поверхности. </a:t>
            </a:r>
          </a:p>
          <a:p>
            <a:pPr algn="just"/>
            <a:r>
              <a:rPr lang="ru-RU" sz="1600" b="1" dirty="0" smtClean="0"/>
              <a:t>998.</a:t>
            </a:r>
            <a:r>
              <a:rPr lang="ru-RU" sz="1600" dirty="0" smtClean="0"/>
              <a:t> </a:t>
            </a:r>
            <a:r>
              <a:rPr lang="ru-RU" sz="1600" b="1" dirty="0" smtClean="0"/>
              <a:t>После проведения </a:t>
            </a:r>
            <a:r>
              <a:rPr lang="ru-RU" sz="1600" b="1" dirty="0" err="1" smtClean="0"/>
              <a:t>акарицидных</a:t>
            </a:r>
            <a:r>
              <a:rPr lang="ru-RU" sz="1600" b="1" dirty="0" smtClean="0"/>
              <a:t> обработок (через 3-5 календарных дней) при благоприятной для активности клещей погоде проводится контроль их эффективности, который необходимо повторить через 15 календарных дней. Обработка считается эффективной, если численность переносчиков не превышает 0,5 особей на 1 </a:t>
            </a:r>
            <a:r>
              <a:rPr lang="ru-RU" sz="1600" b="1" dirty="0" err="1" smtClean="0"/>
              <a:t>флаго</a:t>
            </a:r>
            <a:r>
              <a:rPr lang="ru-RU" sz="1600" b="1" dirty="0" smtClean="0"/>
              <a:t>/км или </a:t>
            </a:r>
            <a:r>
              <a:rPr lang="ru-RU" sz="1600" dirty="0" err="1" smtClean="0"/>
              <a:t>флаго</a:t>
            </a:r>
            <a:r>
              <a:rPr lang="ru-RU" sz="1600" dirty="0" smtClean="0"/>
              <a:t>/час. </a:t>
            </a:r>
          </a:p>
          <a:p>
            <a:pPr algn="just"/>
            <a:r>
              <a:rPr lang="ru-RU" sz="1600" b="1" dirty="0" smtClean="0"/>
              <a:t>1000</a:t>
            </a:r>
            <a:r>
              <a:rPr lang="ru-RU" sz="1600" dirty="0" smtClean="0"/>
              <a:t>. Органами исполнительной власти субъектов Российской Федерации, муниципальных образований обеспечивается разработка и реализация программ (планов) по профилактике инфекций, передающихся иксодовыми клещами, предусматривающих: </a:t>
            </a:r>
          </a:p>
          <a:p>
            <a:pPr algn="just"/>
            <a:r>
              <a:rPr lang="ru-RU" sz="1600" dirty="0" smtClean="0"/>
              <a:t>-</a:t>
            </a:r>
            <a:r>
              <a:rPr lang="ru-RU" sz="1600" b="1" dirty="0" smtClean="0"/>
              <a:t>проведение зоолого-энтомологического обследования территории с целью контроля циркуляции возбудителей инфекций, передающихся иксодовыми клещами; ……….</a:t>
            </a:r>
          </a:p>
          <a:p>
            <a:pPr algn="just"/>
            <a:r>
              <a:rPr lang="ru-RU" sz="1600" b="1" dirty="0" smtClean="0"/>
              <a:t>-проведение </a:t>
            </a:r>
            <a:r>
              <a:rPr lang="ru-RU" sz="1600" b="1" dirty="0" err="1" smtClean="0"/>
              <a:t>дератизационных</a:t>
            </a:r>
            <a:r>
              <a:rPr lang="ru-RU" sz="1600" b="1" dirty="0" smtClean="0"/>
              <a:t> мероприятий, направленных на уменьшение численности </a:t>
            </a:r>
            <a:r>
              <a:rPr lang="ru-RU" sz="1600" b="1" dirty="0" err="1" smtClean="0"/>
              <a:t>прокормителей</a:t>
            </a:r>
            <a:r>
              <a:rPr lang="ru-RU" sz="1600" b="1" dirty="0" smtClean="0"/>
              <a:t> (диких мелких млекопитающих) на территориях социально-значимых объектов; </a:t>
            </a:r>
          </a:p>
          <a:p>
            <a:pPr algn="just"/>
            <a:endParaRPr lang="ru-RU"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pPr algn="l"/>
            <a:r>
              <a:rPr lang="ru-RU" sz="1600" b="1" dirty="0" err="1" smtClean="0"/>
              <a:t>Гл.X</a:t>
            </a:r>
            <a:r>
              <a:rPr lang="ru-RU" sz="1600" b="1" dirty="0" smtClean="0"/>
              <a:t>.</a:t>
            </a:r>
            <a:endParaRPr lang="ru-RU" sz="1600" dirty="0"/>
          </a:p>
        </p:txBody>
      </p:sp>
      <p:sp>
        <p:nvSpPr>
          <p:cNvPr id="3" name="Содержимое 2"/>
          <p:cNvSpPr>
            <a:spLocks noGrp="1"/>
          </p:cNvSpPr>
          <p:nvPr>
            <p:ph idx="1"/>
          </p:nvPr>
        </p:nvSpPr>
        <p:spPr>
          <a:xfrm>
            <a:off x="457200" y="908720"/>
            <a:ext cx="8229600" cy="5760640"/>
          </a:xfrm>
        </p:spPr>
        <p:txBody>
          <a:bodyPr>
            <a:normAutofit/>
          </a:bodyPr>
          <a:lstStyle/>
          <a:p>
            <a:pPr algn="just"/>
            <a:r>
              <a:rPr lang="ru-RU" sz="1600" b="1" dirty="0" smtClean="0"/>
              <a:t>1001.</a:t>
            </a:r>
            <a:r>
              <a:rPr lang="ru-RU" sz="1600" dirty="0" smtClean="0"/>
              <a:t> Юридическими лицами, индивидуальными предпринимателями, гражданами обеспечивается: </a:t>
            </a:r>
          </a:p>
          <a:p>
            <a:pPr algn="just"/>
            <a:r>
              <a:rPr lang="ru-RU" sz="1600" dirty="0" smtClean="0"/>
              <a:t>-</a:t>
            </a:r>
            <a:r>
              <a:rPr lang="ru-RU" sz="1600" b="1" dirty="0" smtClean="0"/>
              <a:t>уход и удовлетворительное санитарное содержание территории организации, включающее стрижку газонов, уборку листвы и сухой травы, сухостоя, хозяйственного и бытового мусора. Территория считается благоустроенной при отсутствии павшей листвы и сухой травы, веток, валежника, сухостоя, твердых коммунальных отходов (за исключением специально отведенных мест для их временного хранения и утилизации); </a:t>
            </a:r>
          </a:p>
          <a:p>
            <a:pPr algn="just"/>
            <a:r>
              <a:rPr lang="ru-RU" sz="1600" b="1" dirty="0" smtClean="0"/>
              <a:t>-расчистка прилегающих территорий от мусора, валежника, сухостоя в радиусе 50 - 100 м вокруг принадлежащего им участка; </a:t>
            </a:r>
          </a:p>
          <a:p>
            <a:pPr algn="just"/>
            <a:r>
              <a:rPr lang="ru-RU" sz="1600" b="1" dirty="0" smtClean="0"/>
              <a:t>-ограждение территории организации забором, полосой зеленых насаждений или другим естественным способом по периметру. Озеленение деревьями и кустарниками проводится с учетом климатических условий; </a:t>
            </a:r>
          </a:p>
          <a:p>
            <a:pPr algn="just"/>
            <a:r>
              <a:rPr lang="ru-RU" sz="1600" b="1" dirty="0" smtClean="0"/>
              <a:t>-организация и проведение </a:t>
            </a:r>
            <a:r>
              <a:rPr lang="ru-RU" sz="1600" b="1" dirty="0" err="1" smtClean="0"/>
              <a:t>акарицидных</a:t>
            </a:r>
            <a:r>
              <a:rPr lang="ru-RU" sz="1600" b="1" dirty="0" smtClean="0"/>
              <a:t> обработок на принадлежащей им территории за 7 календарных дней до открытия (заезда людей), создавая ширину барьера не менее 50 м по периметру ограждения (для руководителей и членов СНТ обработки проводятся по эпидемическим показаниям). При наличии эпидемиологических показаний (регистрация случаев присасывания клещей, заболевания инфекциями, передающимися клещами, на принадлежащей им территории) обработку необходимо повторить с последующей оценкой эффективности проведенных работ</a:t>
            </a:r>
            <a:r>
              <a:rPr lang="ru-RU" sz="1600" dirty="0" smtClean="0"/>
              <a:t>; </a:t>
            </a:r>
            <a:endParaRPr lang="ru-RU" sz="1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pPr algn="l"/>
            <a:r>
              <a:rPr lang="ru-RU" sz="1600" b="1" dirty="0" smtClean="0"/>
              <a:t>XX. Профилактика клещевого вирусного энцефалита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692696"/>
            <a:ext cx="8229600" cy="5976664"/>
          </a:xfrm>
        </p:spPr>
        <p:txBody>
          <a:bodyPr>
            <a:normAutofit fontScale="92500" lnSpcReduction="20000"/>
          </a:bodyPr>
          <a:lstStyle/>
          <a:p>
            <a:pPr algn="just"/>
            <a:r>
              <a:rPr lang="ru-RU" sz="1600" b="1" dirty="0" smtClean="0"/>
              <a:t>1635</a:t>
            </a:r>
            <a:r>
              <a:rPr lang="ru-RU" sz="1600" dirty="0" smtClean="0"/>
              <a:t>. </a:t>
            </a:r>
            <a:r>
              <a:rPr lang="ru-RU" sz="1600" b="1" dirty="0" smtClean="0">
                <a:solidFill>
                  <a:schemeClr val="accent3">
                    <a:lumMod val="50000"/>
                  </a:schemeClr>
                </a:solidFill>
              </a:rPr>
              <a:t>При регистрации случаев присасывания клеща на территории летнего оздоровительного учреждения (ЛОУ), медицинские работники обязаны: </a:t>
            </a:r>
          </a:p>
          <a:p>
            <a:pPr algn="just"/>
            <a:r>
              <a:rPr lang="ru-RU" sz="1600" b="1" dirty="0" smtClean="0">
                <a:solidFill>
                  <a:schemeClr val="accent3">
                    <a:lumMod val="50000"/>
                  </a:schemeClr>
                </a:solidFill>
              </a:rPr>
              <a:t>удалить клеща и организовать его отправку в лабораторию для исследования на наличие маркеров (антигена/РНК) ВКЭ и других трансмиссивных инфекций, </a:t>
            </a:r>
            <a:r>
              <a:rPr lang="ru-RU" sz="1600" b="1" dirty="0" err="1" smtClean="0">
                <a:solidFill>
                  <a:schemeClr val="accent3">
                    <a:lumMod val="50000"/>
                  </a:schemeClr>
                </a:solidFill>
              </a:rPr>
              <a:t>эндемичных</a:t>
            </a:r>
            <a:r>
              <a:rPr lang="ru-RU" sz="1600" b="1" dirty="0" smtClean="0">
                <a:solidFill>
                  <a:schemeClr val="accent3">
                    <a:lumMod val="50000"/>
                  </a:schemeClr>
                </a:solidFill>
              </a:rPr>
              <a:t> для территории, с соблюдением требований биологической безопасности при транспортировке биологического материала. </a:t>
            </a:r>
          </a:p>
          <a:p>
            <a:pPr algn="just"/>
            <a:r>
              <a:rPr lang="ru-RU" sz="1600" b="1" dirty="0" smtClean="0">
                <a:solidFill>
                  <a:schemeClr val="accent3">
                    <a:lumMod val="50000"/>
                  </a:schemeClr>
                </a:solidFill>
              </a:rPr>
              <a:t>в течение 2 часов после регистрации присасывания проинформировать о случае территориальный орган, осуществляющий федеральный государственный санитарно- эпидемиологический надзор, независимо от места проживания пострадавшего. </a:t>
            </a:r>
          </a:p>
          <a:p>
            <a:pPr algn="just"/>
            <a:r>
              <a:rPr lang="ru-RU" sz="1600" b="1" dirty="0" smtClean="0">
                <a:solidFill>
                  <a:schemeClr val="accent3">
                    <a:lumMod val="50000"/>
                  </a:schemeClr>
                </a:solidFill>
              </a:rPr>
              <a:t>с учетом рисков развития клинической картины заболевания и результатов лабораторных исследований клеща направить пострадавшего в отделение инфекционного профиля. </a:t>
            </a:r>
          </a:p>
          <a:p>
            <a:pPr algn="just"/>
            <a:r>
              <a:rPr lang="ru-RU" sz="1600" b="1" dirty="0" smtClean="0">
                <a:solidFill>
                  <a:schemeClr val="accent3">
                    <a:lumMod val="50000"/>
                  </a:schemeClr>
                </a:solidFill>
              </a:rPr>
              <a:t>1679. Индивидуальная (личная) защита людей включает в себя: </a:t>
            </a:r>
          </a:p>
          <a:p>
            <a:pPr algn="just"/>
            <a:r>
              <a:rPr lang="ru-RU" sz="1600" b="1" dirty="0" smtClean="0">
                <a:solidFill>
                  <a:schemeClr val="accent3">
                    <a:lumMod val="50000"/>
                  </a:schemeClr>
                </a:solidFill>
              </a:rPr>
              <a:t>соблюдение норм безопасности на опасной в отношении клещей территории: проведение осмотров каждые 10 минут для обнаружения клещей; минимизация контактов с лесной подстилкой; устройство стоянок и ночевок в лесу на участках, лишенных травяной растительности или в сухих сосновых лесах на песчаных почвах; осмотр после возвращения из леса или перед ночевкой снятой верхней одежды, тела и предметов, на которых могут оказаться клещи; исключение заноса в помещения растений непосредственно из леса; осмотр собак и других животных для обнаружения и удаления с них прицепившихся и присосавшихся клещей. </a:t>
            </a:r>
          </a:p>
          <a:p>
            <a:pPr algn="just"/>
            <a:r>
              <a:rPr lang="ru-RU" sz="1600" b="1" dirty="0" smtClean="0">
                <a:solidFill>
                  <a:schemeClr val="accent3">
                    <a:lumMod val="50000"/>
                  </a:schemeClr>
                </a:solidFill>
              </a:rPr>
              <a:t>ношение специальной одежды для защиты от клещей. При отсутствии специальной одежды необходимо одеваться таким образом, чтобы облегчить быстрое обнаружение клещей и предотвратить их проникновение под одежду, а также присасывание к коже, включая кожу головы, с преимущественным использованием однотонной одежды светлых тонов. </a:t>
            </a:r>
          </a:p>
          <a:p>
            <a:pPr algn="just"/>
            <a:r>
              <a:rPr lang="ru-RU" sz="1600" b="1" dirty="0" smtClean="0">
                <a:solidFill>
                  <a:schemeClr val="accent3">
                    <a:lumMod val="50000"/>
                  </a:schemeClr>
                </a:solidFill>
              </a:rPr>
              <a:t>применение специальных химических средств индивидуальной защиты от клещей: </a:t>
            </a:r>
            <a:r>
              <a:rPr lang="ru-RU" sz="1600" b="1" dirty="0" err="1" smtClean="0">
                <a:solidFill>
                  <a:schemeClr val="accent3">
                    <a:lumMod val="50000"/>
                  </a:schemeClr>
                </a:solidFill>
              </a:rPr>
              <a:t>инсектоякарицидных</a:t>
            </a:r>
            <a:r>
              <a:rPr lang="ru-RU" sz="1600" b="1" dirty="0" smtClean="0">
                <a:solidFill>
                  <a:schemeClr val="accent3">
                    <a:lumMod val="50000"/>
                  </a:schemeClr>
                </a:solidFill>
              </a:rPr>
              <a:t> (предназначены для обработки верхней одежды, нанесение на кожу недопустимо) и </a:t>
            </a:r>
            <a:r>
              <a:rPr lang="ru-RU" sz="1600" b="1" dirty="0" err="1" smtClean="0">
                <a:solidFill>
                  <a:schemeClr val="accent3">
                    <a:lumMod val="50000"/>
                  </a:schemeClr>
                </a:solidFill>
              </a:rPr>
              <a:t>репеллентных</a:t>
            </a:r>
            <a:r>
              <a:rPr lang="ru-RU" sz="1600" b="1" dirty="0" smtClean="0">
                <a:solidFill>
                  <a:schemeClr val="accent3">
                    <a:lumMod val="50000"/>
                  </a:schemeClr>
                </a:solidFill>
              </a:rPr>
              <a:t> средств (предназначены для обработки верхней одежды, нанесение на кожу возможно для защиты от кровососущих насекомых). </a:t>
            </a:r>
          </a:p>
          <a:p>
            <a:pPr algn="just"/>
            <a:endParaRPr lang="ru-RU" sz="1600" b="1" dirty="0">
              <a:solidFill>
                <a:schemeClr val="accent3">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pPr algn="l"/>
            <a:r>
              <a:rPr lang="ru-RU" sz="1400" b="1" dirty="0" smtClean="0"/>
              <a:t>XI. Профилактика сибирской язвы </a:t>
            </a:r>
            <a:r>
              <a:rPr lang="ru-RU" sz="1400" dirty="0" smtClean="0"/>
              <a:t/>
            </a:r>
            <a:br>
              <a:rPr lang="ru-RU" sz="1400" dirty="0" smtClean="0"/>
            </a:br>
            <a:endParaRPr lang="ru-RU" sz="1600" dirty="0"/>
          </a:p>
        </p:txBody>
      </p:sp>
      <p:sp>
        <p:nvSpPr>
          <p:cNvPr id="3" name="Содержимое 2"/>
          <p:cNvSpPr>
            <a:spLocks noGrp="1"/>
          </p:cNvSpPr>
          <p:nvPr>
            <p:ph idx="1"/>
          </p:nvPr>
        </p:nvSpPr>
        <p:spPr>
          <a:xfrm>
            <a:off x="457200" y="404664"/>
            <a:ext cx="8229600" cy="5721499"/>
          </a:xfrm>
        </p:spPr>
        <p:txBody>
          <a:bodyPr>
            <a:normAutofit/>
          </a:bodyPr>
          <a:lstStyle/>
          <a:p>
            <a:r>
              <a:rPr lang="ru-RU" sz="1400" b="1" dirty="0" smtClean="0"/>
              <a:t>1004.</a:t>
            </a:r>
            <a:r>
              <a:rPr lang="ru-RU" sz="1400" dirty="0" smtClean="0"/>
              <a:t> Сибирская язва (</a:t>
            </a:r>
            <a:r>
              <a:rPr lang="ru-RU" sz="1400" dirty="0" err="1" smtClean="0"/>
              <a:t>Anthrax</a:t>
            </a:r>
            <a:r>
              <a:rPr lang="ru-RU" sz="1400" dirty="0" smtClean="0"/>
              <a:t>) представляет собой острую особо опасную зоонозную бактериальную инфекционную болезнь, возбудитель которой относится ко II группе патогенности.</a:t>
            </a:r>
          </a:p>
          <a:p>
            <a:pPr>
              <a:buNone/>
            </a:pPr>
            <a:r>
              <a:rPr lang="ru-RU" sz="1400" b="1" dirty="0" smtClean="0"/>
              <a:t>XII. Профилактика чумы </a:t>
            </a:r>
          </a:p>
          <a:p>
            <a:r>
              <a:rPr lang="ru-RU" sz="1400" b="1" dirty="0" smtClean="0"/>
              <a:t>1104.</a:t>
            </a:r>
            <a:r>
              <a:rPr lang="ru-RU" sz="1400" dirty="0" smtClean="0"/>
              <a:t> Чума является зоонозной природно-очаговой особо опасной бактериальной инфекционной болезнью с преимущественно трансмиссивным механизмом передачи возбудителя, который относится к I группе патогенности</a:t>
            </a:r>
          </a:p>
          <a:p>
            <a:pPr>
              <a:buNone/>
            </a:pPr>
            <a:r>
              <a:rPr lang="ru-RU" sz="1400" b="1" dirty="0" smtClean="0"/>
              <a:t>ХIII. Профилактика бруцеллеза </a:t>
            </a:r>
            <a:endParaRPr lang="ru-RU" sz="1400" dirty="0" smtClean="0"/>
          </a:p>
          <a:p>
            <a:r>
              <a:rPr lang="ru-RU" sz="1400" b="1" dirty="0" smtClean="0"/>
              <a:t>1162.</a:t>
            </a:r>
            <a:r>
              <a:rPr lang="ru-RU" sz="1400" dirty="0" smtClean="0"/>
              <a:t> Бруцеллёз представляет собой зоонозное инфекционно-аллергическое заболевание, характеризующееся множественными механизмами передачи возбудителя, формированием </a:t>
            </a:r>
            <a:r>
              <a:rPr lang="ru-RU" sz="1400" dirty="0" err="1" smtClean="0"/>
              <a:t>антропургических</a:t>
            </a:r>
            <a:r>
              <a:rPr lang="ru-RU" sz="1400" dirty="0" smtClean="0"/>
              <a:t> очагов, волнообразным рецидивирующим течением инфекционного процесса, склонностью к </a:t>
            </a:r>
            <a:r>
              <a:rPr lang="ru-RU" sz="1400" dirty="0" err="1" smtClean="0"/>
              <a:t>хронизации</a:t>
            </a:r>
            <a:r>
              <a:rPr lang="ru-RU" sz="1400" dirty="0" smtClean="0"/>
              <a:t>, протекающее с преимущественным поражением опорно-двигательного аппарата, </a:t>
            </a:r>
            <a:r>
              <a:rPr lang="ru-RU" sz="1400" dirty="0" err="1" smtClean="0"/>
              <a:t>сердечно-сосудистой</a:t>
            </a:r>
            <a:r>
              <a:rPr lang="ru-RU" sz="1400" dirty="0" smtClean="0"/>
              <a:t>, нервной и половой систем.</a:t>
            </a:r>
          </a:p>
          <a:p>
            <a:pPr>
              <a:buNone/>
            </a:pPr>
            <a:r>
              <a:rPr lang="ru-RU" sz="1400" b="1" dirty="0" smtClean="0"/>
              <a:t>XIV. Профилактика лептоспироза </a:t>
            </a:r>
            <a:endParaRPr lang="ru-RU" sz="1400" dirty="0" smtClean="0"/>
          </a:p>
          <a:p>
            <a:r>
              <a:rPr lang="ru-RU" sz="1400" b="1" dirty="0" smtClean="0"/>
              <a:t>1239</a:t>
            </a:r>
            <a:r>
              <a:rPr lang="ru-RU" sz="1400" dirty="0" smtClean="0"/>
              <a:t>. Лептоспирозы представляют собой острую зоонозную инфекционную болезнь, характеризующуюся поражением капилляров, мышц, печени, почек, явлениями интоксикации, часто протекающая с желтухой.</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600" b="1" dirty="0" smtClean="0"/>
              <a:t>XV. Профилактика туляремии </a:t>
            </a:r>
            <a:endParaRPr lang="ru-RU" sz="1600" dirty="0" smtClean="0"/>
          </a:p>
        </p:txBody>
      </p:sp>
      <p:sp>
        <p:nvSpPr>
          <p:cNvPr id="3" name="Содержимое 2"/>
          <p:cNvSpPr>
            <a:spLocks noGrp="1"/>
          </p:cNvSpPr>
          <p:nvPr>
            <p:ph idx="1"/>
          </p:nvPr>
        </p:nvSpPr>
        <p:spPr>
          <a:xfrm>
            <a:off x="179512" y="764704"/>
            <a:ext cx="8856984" cy="5976664"/>
          </a:xfrm>
        </p:spPr>
        <p:txBody>
          <a:bodyPr>
            <a:noAutofit/>
          </a:bodyPr>
          <a:lstStyle/>
          <a:p>
            <a:pPr algn="just"/>
            <a:r>
              <a:rPr lang="ru-RU" sz="1400" b="1" dirty="0" smtClean="0"/>
              <a:t>1301.</a:t>
            </a:r>
            <a:r>
              <a:rPr lang="ru-RU" sz="1400" dirty="0" smtClean="0"/>
              <a:t> Туляремия представляет собой </a:t>
            </a:r>
            <a:r>
              <a:rPr lang="ru-RU" sz="1400" dirty="0" err="1" smtClean="0"/>
              <a:t>природноочаговую</a:t>
            </a:r>
            <a:r>
              <a:rPr lang="ru-RU" sz="1400" dirty="0" smtClean="0"/>
              <a:t> зоонозную инфекционную болезнь, характеризующаяся лихорадкой, интоксикацией и клиническими проявлениями в зависимости от механизма заражения (поражение кожи, глаз, слизистой ротоглотки, легких, кишечника, лимфатических узлов. </a:t>
            </a:r>
          </a:p>
          <a:p>
            <a:pPr algn="just"/>
            <a:r>
              <a:rPr lang="ru-RU" sz="1400" b="1" dirty="0" smtClean="0"/>
              <a:t>1305.</a:t>
            </a:r>
            <a:r>
              <a:rPr lang="ru-RU" sz="1400" dirty="0" smtClean="0"/>
              <a:t> Возбудитель проявляет значительную выживаемость во внешней среде, особенно при низких температурах, и сохраняет жизнеспособность от нескольких дней до 10 месяцев.</a:t>
            </a:r>
          </a:p>
          <a:p>
            <a:pPr algn="just"/>
            <a:r>
              <a:rPr lang="ru-RU" sz="1400" b="1" dirty="0" smtClean="0"/>
              <a:t>1306.</a:t>
            </a:r>
            <a:r>
              <a:rPr lang="ru-RU" sz="1400" dirty="0" smtClean="0"/>
              <a:t> Для туляремии характерно множественность механизмов заражения и путей передачи возбудителя инфекции, практически 100%-ная восприимчивость к ней людей, без различия пола и возраста, отсутствие передачи инфекции от человека к человеку (человек, больной туляремией, как источник инфекции значения не имеет). …</a:t>
            </a:r>
          </a:p>
          <a:p>
            <a:pPr algn="just"/>
            <a:r>
              <a:rPr lang="ru-RU" sz="1400" b="1" dirty="0" smtClean="0"/>
              <a:t>1307.</a:t>
            </a:r>
            <a:r>
              <a:rPr lang="ru-RU" sz="1400" dirty="0" smtClean="0"/>
              <a:t> Трансмиссивный (</a:t>
            </a:r>
            <a:r>
              <a:rPr lang="ru-RU" sz="1400" dirty="0" err="1" smtClean="0"/>
              <a:t>инокулятивный</a:t>
            </a:r>
            <a:r>
              <a:rPr lang="ru-RU" sz="1400" dirty="0" smtClean="0"/>
              <a:t>) механизм заражения человека осуществляется в результате укусов инфицированными кровососущими членистоногими (комарами, слепнями, клещами). </a:t>
            </a:r>
          </a:p>
          <a:p>
            <a:pPr algn="just"/>
            <a:r>
              <a:rPr lang="ru-RU" sz="1400" b="1" dirty="0" smtClean="0"/>
              <a:t>1308</a:t>
            </a:r>
            <a:r>
              <a:rPr lang="ru-RU" sz="1400" dirty="0" smtClean="0"/>
              <a:t>. Контактный механизм заражения - через поврежденные и неповрежденные кожные и слизистые покровы при соприкосновении с больными или павшими грызунами и зайцами. </a:t>
            </a:r>
          </a:p>
          <a:p>
            <a:pPr algn="just"/>
            <a:r>
              <a:rPr lang="ru-RU" sz="1400" b="1" dirty="0" smtClean="0"/>
              <a:t>1309.</a:t>
            </a:r>
            <a:r>
              <a:rPr lang="ru-RU" sz="1400" dirty="0" smtClean="0"/>
              <a:t> Алиментарный механизм заражения - при употреблении продуктов питания, сельскохозяйственных продуктов и воды (колодезной, горных ручьев и других открытых водоемов), </a:t>
            </a:r>
            <a:r>
              <a:rPr lang="ru-RU" sz="1400" dirty="0" err="1" smtClean="0"/>
              <a:t>контаминированных</a:t>
            </a:r>
            <a:r>
              <a:rPr lang="ru-RU" sz="1400" dirty="0" smtClean="0"/>
              <a:t> возбудителем туляремии от больных грызунов. </a:t>
            </a:r>
          </a:p>
          <a:p>
            <a:pPr algn="just"/>
            <a:r>
              <a:rPr lang="ru-RU" sz="1400" b="1" dirty="0" smtClean="0"/>
              <a:t>1310.</a:t>
            </a:r>
            <a:r>
              <a:rPr lang="ru-RU" sz="1400" dirty="0" smtClean="0"/>
              <a:t> Аспирационный механизм заражения - при вдыхании воздушно-пылевого аэрозоля, образующегося при переработке зерна, перекладке сена, соломы, </a:t>
            </a:r>
            <a:r>
              <a:rPr lang="ru-RU" sz="1400" dirty="0" err="1" smtClean="0"/>
              <a:t>контаминированных</a:t>
            </a:r>
            <a:r>
              <a:rPr lang="ru-RU" sz="1400" dirty="0" smtClean="0"/>
              <a:t> возбудителем туляремии от больных грызунов. </a:t>
            </a:r>
          </a:p>
          <a:p>
            <a:pPr algn="just"/>
            <a:r>
              <a:rPr lang="ru-RU" sz="1400" b="1" dirty="0" smtClean="0"/>
              <a:t>1311</a:t>
            </a:r>
            <a:r>
              <a:rPr lang="ru-RU" sz="1400" dirty="0" smtClean="0"/>
              <a:t>. Инкубационный период составляет от 1 до 21 календарного дня, в среднем - 3-7 календарных дней.</a:t>
            </a:r>
            <a:r>
              <a:rPr lang="ru-RU" sz="1400" b="1" dirty="0" smtClean="0"/>
              <a:t> </a:t>
            </a:r>
            <a:endParaRPr lang="ru-RU" sz="1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600" b="1" dirty="0" err="1" smtClean="0"/>
              <a:t>Гл.XV</a:t>
            </a:r>
            <a:r>
              <a:rPr lang="ru-RU" sz="1600" b="1" dirty="0" smtClean="0"/>
              <a:t>.</a:t>
            </a:r>
            <a:endParaRPr lang="ru-RU" sz="1600" dirty="0"/>
          </a:p>
        </p:txBody>
      </p:sp>
      <p:sp>
        <p:nvSpPr>
          <p:cNvPr id="3" name="Содержимое 2"/>
          <p:cNvSpPr>
            <a:spLocks noGrp="1"/>
          </p:cNvSpPr>
          <p:nvPr>
            <p:ph idx="1"/>
          </p:nvPr>
        </p:nvSpPr>
        <p:spPr>
          <a:xfrm>
            <a:off x="251520" y="764704"/>
            <a:ext cx="8784976" cy="5976664"/>
          </a:xfrm>
        </p:spPr>
        <p:txBody>
          <a:bodyPr>
            <a:normAutofit/>
          </a:bodyPr>
          <a:lstStyle/>
          <a:p>
            <a:pPr algn="just"/>
            <a:r>
              <a:rPr lang="ru-RU" sz="1600" b="1" dirty="0" smtClean="0"/>
              <a:t>1357.</a:t>
            </a:r>
            <a:r>
              <a:rPr lang="ru-RU" sz="1600" dirty="0" smtClean="0"/>
              <a:t> </a:t>
            </a:r>
            <a:r>
              <a:rPr lang="ru-RU" sz="1600" b="1" dirty="0" smtClean="0">
                <a:solidFill>
                  <a:schemeClr val="accent3">
                    <a:lumMod val="50000"/>
                  </a:schemeClr>
                </a:solidFill>
              </a:rPr>
              <a:t>Руководители организаций и учреждений, имеющие летние оздоровительные учреждения, расположенные в зоне природных очагов туляремии, перед их открытием обязаны обеспечить: </a:t>
            </a:r>
          </a:p>
          <a:p>
            <a:pPr algn="just"/>
            <a:r>
              <a:rPr lang="ru-RU" sz="1600" b="1" dirty="0" smtClean="0">
                <a:solidFill>
                  <a:schemeClr val="accent3">
                    <a:lumMod val="50000"/>
                  </a:schemeClr>
                </a:solidFill>
              </a:rPr>
              <a:t>проведение эпизоотологического обследования территории; </a:t>
            </a:r>
          </a:p>
          <a:p>
            <a:pPr algn="just"/>
            <a:r>
              <a:rPr lang="ru-RU" sz="1600" b="1" dirty="0" smtClean="0">
                <a:solidFill>
                  <a:schemeClr val="accent3">
                    <a:lumMod val="50000"/>
                  </a:schemeClr>
                </a:solidFill>
              </a:rPr>
              <a:t>проведение </a:t>
            </a:r>
            <a:r>
              <a:rPr lang="ru-RU" sz="1600" b="1" dirty="0" err="1" smtClean="0">
                <a:solidFill>
                  <a:schemeClr val="accent3">
                    <a:lumMod val="50000"/>
                  </a:schemeClr>
                </a:solidFill>
              </a:rPr>
              <a:t>дератизационных</a:t>
            </a:r>
            <a:r>
              <a:rPr lang="ru-RU" sz="1600" b="1" dirty="0" smtClean="0">
                <a:solidFill>
                  <a:schemeClr val="accent3">
                    <a:lumMod val="50000"/>
                  </a:schemeClr>
                </a:solidFill>
              </a:rPr>
              <a:t> мероприятий (в постройках и на прилегающей к ним территории в радиусе не менее 200-метровой зоны); </a:t>
            </a:r>
          </a:p>
          <a:p>
            <a:pPr algn="just"/>
            <a:r>
              <a:rPr lang="ru-RU" sz="1600" b="1" dirty="0" smtClean="0">
                <a:solidFill>
                  <a:schemeClr val="accent3">
                    <a:lumMod val="50000"/>
                  </a:schemeClr>
                </a:solidFill>
              </a:rPr>
              <a:t>защиту хозяйственных построек и жилых помещений от проникновения в них грызунов; </a:t>
            </a:r>
          </a:p>
          <a:p>
            <a:pPr algn="just"/>
            <a:r>
              <a:rPr lang="ru-RU" sz="1600" b="1" dirty="0" smtClean="0">
                <a:solidFill>
                  <a:schemeClr val="accent3">
                    <a:lumMod val="50000"/>
                  </a:schemeClr>
                </a:solidFill>
              </a:rPr>
              <a:t>приведение прилегающей к оздоровительному учреждению территории в лесопарковое состояние (расчистка лесного массива от мусора, валежника, сухостоя, густого подлеска) в радиусе не менее 200-метровой зоны; </a:t>
            </a:r>
          </a:p>
          <a:p>
            <a:pPr algn="just"/>
            <a:r>
              <a:rPr lang="ru-RU" sz="1600" b="1" dirty="0" smtClean="0">
                <a:solidFill>
                  <a:schemeClr val="accent3">
                    <a:lumMod val="50000"/>
                  </a:schemeClr>
                </a:solidFill>
              </a:rPr>
              <a:t>перед закрытием летних оздоровительных учреждений на зиму обеспечить консервацию всех помещений, защиту их от грызунов методами и средствами дератизации. </a:t>
            </a:r>
          </a:p>
          <a:p>
            <a:pPr algn="just"/>
            <a:endParaRPr lang="ru-RU" sz="1600" dirty="0" smtClean="0"/>
          </a:p>
          <a:p>
            <a:pPr algn="just"/>
            <a:endParaRPr lang="ru-RU" sz="1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sz="1600" b="1" dirty="0" smtClean="0"/>
              <a:t>XIX. Профилактика геморрагической лихорадки с почечным синдромом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620688"/>
            <a:ext cx="8229600" cy="5976664"/>
          </a:xfrm>
        </p:spPr>
        <p:txBody>
          <a:bodyPr>
            <a:normAutofit fontScale="92500" lnSpcReduction="20000"/>
          </a:bodyPr>
          <a:lstStyle/>
          <a:p>
            <a:pPr algn="just"/>
            <a:r>
              <a:rPr lang="ru-RU" sz="1600" b="1" dirty="0" smtClean="0"/>
              <a:t>1565.</a:t>
            </a:r>
            <a:r>
              <a:rPr lang="ru-RU" sz="1600" dirty="0" smtClean="0"/>
              <a:t> Геморрагическая лихорадка с почечным синдромом представляет собой острое вирусное природно-очаговое заболевание зоонозной природы, характеризующееся системным поражением мелких сосудов, геморрагическим диатезом, гемодинамическими расстройствами с характерным поражением почек по типу острого интерстициального нефрита с развитием острой почечной недостаточности.</a:t>
            </a:r>
          </a:p>
          <a:p>
            <a:pPr algn="just"/>
            <a:r>
              <a:rPr lang="ru-RU" sz="1600" b="1" dirty="0" smtClean="0"/>
              <a:t>1568</a:t>
            </a:r>
            <a:r>
              <a:rPr lang="ru-RU" sz="1600" dirty="0" smtClean="0"/>
              <a:t>. Резервуарными хозяевами патогенных для человека </a:t>
            </a:r>
            <a:r>
              <a:rPr lang="ru-RU" sz="1600" dirty="0" err="1" smtClean="0"/>
              <a:t>хантавирусов</a:t>
            </a:r>
            <a:r>
              <a:rPr lang="ru-RU" sz="1600" dirty="0" smtClean="0"/>
              <a:t> являются грызуны из семейств мышиные и </a:t>
            </a:r>
            <a:r>
              <a:rPr lang="ru-RU" sz="1600" dirty="0" err="1" smtClean="0"/>
              <a:t>хомяковые</a:t>
            </a:r>
            <a:r>
              <a:rPr lang="ru-RU" sz="1600" dirty="0" smtClean="0"/>
              <a:t>. </a:t>
            </a:r>
          </a:p>
          <a:p>
            <a:pPr algn="just"/>
            <a:r>
              <a:rPr lang="ru-RU" sz="1600" b="1" dirty="0" smtClean="0"/>
              <a:t>1572</a:t>
            </a:r>
            <a:r>
              <a:rPr lang="ru-RU" sz="1600" dirty="0" smtClean="0"/>
              <a:t>. Основным механизмом заражения человека является </a:t>
            </a:r>
            <a:r>
              <a:rPr lang="ru-RU" sz="1600" b="1" dirty="0" smtClean="0"/>
              <a:t>аспирационный</a:t>
            </a:r>
            <a:r>
              <a:rPr lang="ru-RU" sz="1600" dirty="0" smtClean="0"/>
              <a:t> (аэрогенный) с </a:t>
            </a:r>
            <a:r>
              <a:rPr lang="ru-RU" sz="1600" b="1" dirty="0" smtClean="0"/>
              <a:t>реализацией воздушно-капельного и воздушно-пылевого пути, </a:t>
            </a:r>
            <a:r>
              <a:rPr lang="ru-RU" sz="1600" dirty="0" smtClean="0"/>
              <a:t>при котором возбудитель, содержащийся в выделениях зверьков, в виде аэрозоля или пылевого облака попадает через верхние дыхательные пути в лёгкие человека, где условия для его размножения наиболее благоприятны, с последующей диссеминацией через кровь в другие органы и ткани. Возможен алиментарный механизм передачи при употреблении воды и продуктов, загрязненных выделениями грызунов, а также контактный механизм передачи инфекционной болезни при контакте с инфицированными экскрементами грызунов через поврежденную кожу, слизистую оболочку рта, глаза, носа или со слюной при укусе зверьком человека. От человека к человеку инфекция не передаётся. </a:t>
            </a:r>
          </a:p>
          <a:p>
            <a:pPr algn="just"/>
            <a:r>
              <a:rPr lang="ru-RU" sz="1600" b="1" dirty="0" smtClean="0"/>
              <a:t>1573.</a:t>
            </a:r>
            <a:r>
              <a:rPr lang="ru-RU" sz="1600" dirty="0" smtClean="0"/>
              <a:t> Инкубационный период продолжается от 4 до 49 календарных дней (чаще всего от 14 до 21 календарных дня). </a:t>
            </a:r>
          </a:p>
          <a:p>
            <a:pPr algn="just"/>
            <a:r>
              <a:rPr lang="ru-RU" sz="1600" b="1" dirty="0" smtClean="0"/>
              <a:t>1602</a:t>
            </a:r>
            <a:r>
              <a:rPr lang="ru-RU" sz="1600" dirty="0" smtClean="0"/>
              <a:t>. </a:t>
            </a:r>
            <a:r>
              <a:rPr lang="ru-RU" sz="1600" b="1" dirty="0" smtClean="0"/>
              <a:t>Основой профилактических мероприятий на очаговых по ГЛПС территориях остается неспецифическая профилактика, включающая в себя комплекс методов и средств дератизации и дезинфекции. </a:t>
            </a:r>
          </a:p>
          <a:p>
            <a:pPr algn="just"/>
            <a:r>
              <a:rPr lang="ru-RU" sz="1600" b="1" dirty="0" smtClean="0"/>
              <a:t>1612. Барьерная дератизация в летних оздоровительных учреждениях, расположенных на территории природных очагов ГЛПС, проводится в виде полосы шириной 500 метров от границы участка. </a:t>
            </a:r>
          </a:p>
          <a:p>
            <a:pPr algn="just"/>
            <a:r>
              <a:rPr lang="ru-RU" sz="1600" b="1" dirty="0" smtClean="0"/>
              <a:t>1613. Дератизация предусматривает контроль ее эффективности, которая определяется при сравнении уровня численности грызунов до обработки и после нее, либо ее показателей на </a:t>
            </a:r>
            <a:r>
              <a:rPr lang="ru-RU" sz="1600" b="1" dirty="0" err="1" smtClean="0"/>
              <a:t>дератизированной</a:t>
            </a:r>
            <a:r>
              <a:rPr lang="ru-RU" sz="1600" b="1" dirty="0" smtClean="0"/>
              <a:t> и контрольной необработанной территории со сходными условиями обитания зверьков.</a:t>
            </a:r>
          </a:p>
          <a:p>
            <a:pPr algn="just"/>
            <a:endParaRPr lang="ru-RU" sz="1600" dirty="0" smtClean="0"/>
          </a:p>
          <a:p>
            <a:pPr algn="just"/>
            <a:endParaRPr lang="ru-RU" sz="1600" dirty="0" smtClean="0"/>
          </a:p>
          <a:p>
            <a:pPr algn="just"/>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dirty="0" smtClean="0"/>
              <a:t>Общие положения </a:t>
            </a:r>
            <a:br>
              <a:rPr lang="ru-RU" sz="1600" dirty="0" smtClean="0"/>
            </a:br>
            <a:endParaRPr lang="ru-RU" sz="1600" dirty="0"/>
          </a:p>
        </p:txBody>
      </p:sp>
      <p:sp>
        <p:nvSpPr>
          <p:cNvPr id="3" name="Содержимое 2"/>
          <p:cNvSpPr>
            <a:spLocks noGrp="1"/>
          </p:cNvSpPr>
          <p:nvPr>
            <p:ph idx="1"/>
          </p:nvPr>
        </p:nvSpPr>
        <p:spPr>
          <a:xfrm>
            <a:off x="457200" y="836712"/>
            <a:ext cx="8229600" cy="5289451"/>
          </a:xfrm>
        </p:spPr>
        <p:txBody>
          <a:bodyPr>
            <a:normAutofit/>
          </a:bodyPr>
          <a:lstStyle/>
          <a:p>
            <a:pPr algn="just"/>
            <a:r>
              <a:rPr lang="ru-RU" sz="1600" b="1" dirty="0" smtClean="0"/>
              <a:t>8.</a:t>
            </a:r>
            <a:r>
              <a:rPr lang="ru-RU" sz="1600" dirty="0" smtClean="0"/>
              <a:t> </a:t>
            </a:r>
            <a:r>
              <a:rPr lang="ru-RU" sz="1600" dirty="0" smtClean="0">
                <a:solidFill>
                  <a:schemeClr val="accent3">
                    <a:lumMod val="50000"/>
                  </a:schemeClr>
                </a:solidFill>
              </a:rPr>
              <a:t>Санитарно-противоэпидемические (профилактические) мероприятия подлежат включению в разрабатываемые целевые программы охраны и укрепления здоровья </a:t>
            </a:r>
            <a:r>
              <a:rPr lang="ru-RU" sz="1600" dirty="0" smtClean="0"/>
              <a:t>населения, обеспечения санитарно-эпидемиологического благополучия населения, а также комплексные планы по профилактике инфекционных болезней. </a:t>
            </a:r>
          </a:p>
          <a:p>
            <a:pPr algn="just"/>
            <a:r>
              <a:rPr lang="ru-RU" sz="1600" b="1" dirty="0" smtClean="0"/>
              <a:t>9.</a:t>
            </a:r>
            <a:r>
              <a:rPr lang="ru-RU" sz="1600" dirty="0" smtClean="0"/>
              <a:t> В целях обеспечения противоэпидемической готовности к проведению мероприятий в случае завоза или возникновения опасных инфекций, контагиозных вирусных геморрагических лихорадок, инфекционных болезней неясной этиологии, представляющих опасность для населения Российской Федерации, в медицинских организациях должен быть план проведения первичных противоэпидемических мероприятий при выявлении больного (умершего), подозрительного на эти заболевания. </a:t>
            </a:r>
          </a:p>
          <a:p>
            <a:pPr algn="just"/>
            <a:r>
              <a:rPr lang="ru-RU" sz="1600" b="1" dirty="0" smtClean="0">
                <a:solidFill>
                  <a:schemeClr val="accent3">
                    <a:lumMod val="50000"/>
                  </a:schemeClr>
                </a:solidFill>
              </a:rPr>
              <a:t>10.</a:t>
            </a:r>
            <a:r>
              <a:rPr lang="ru-RU" sz="1600" dirty="0" smtClean="0">
                <a:solidFill>
                  <a:schemeClr val="accent3">
                    <a:lumMod val="50000"/>
                  </a:schemeClr>
                </a:solidFill>
              </a:rPr>
              <a:t> Санитарно-противоэпидемические (профилактические) мероприятия проводятся органами государственной власти, органами исполнительной власти в сфере охраны здоровья, органами, уполномоченными осуществлять федеральный государственный санитарно-эпидемиологический надзор, медицинскими организациями, гражданами, в том числе индивидуальными предпринимателями и юридическими лицами в соответствии с осуществляемой ими деятельностью. </a:t>
            </a:r>
          </a:p>
          <a:p>
            <a:endParaRPr lang="ru-RU" sz="1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l"/>
            <a:r>
              <a:rPr lang="ru-RU" sz="1600" b="1" dirty="0" smtClean="0"/>
              <a:t>XXI. Профилактика лихорадки </a:t>
            </a:r>
            <a:r>
              <a:rPr lang="ru-RU" sz="1600" b="1" dirty="0" err="1" smtClean="0"/>
              <a:t>Зика</a:t>
            </a:r>
            <a:r>
              <a:rPr lang="ru-RU" sz="1600" b="1" dirty="0" smtClean="0"/>
              <a:t>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836712"/>
            <a:ext cx="8229600" cy="5289451"/>
          </a:xfrm>
        </p:spPr>
        <p:txBody>
          <a:bodyPr>
            <a:normAutofit/>
          </a:bodyPr>
          <a:lstStyle/>
          <a:p>
            <a:pPr algn="just"/>
            <a:r>
              <a:rPr lang="ru-RU" sz="1600" b="1" dirty="0" smtClean="0"/>
              <a:t>1689</a:t>
            </a:r>
            <a:r>
              <a:rPr lang="ru-RU" sz="1600" dirty="0" smtClean="0"/>
              <a:t>. Лихорадка </a:t>
            </a:r>
            <a:r>
              <a:rPr lang="ru-RU" sz="1600" dirty="0" err="1" smtClean="0"/>
              <a:t>Зика</a:t>
            </a:r>
            <a:r>
              <a:rPr lang="ru-RU" sz="1600" dirty="0" smtClean="0"/>
              <a:t> (далее - ЛЗ) представляет собой зоонозную природно-очаговую арбовирусную инфекционную болезнь с трансмиссивным механизмом передачи возбудителя, ….</a:t>
            </a:r>
          </a:p>
          <a:p>
            <a:r>
              <a:rPr lang="ru-RU" sz="1600" b="1" dirty="0" smtClean="0"/>
              <a:t>XXII. Профилактика бешенства </a:t>
            </a:r>
            <a:endParaRPr lang="ru-RU" sz="1600" dirty="0" smtClean="0"/>
          </a:p>
          <a:p>
            <a:pPr algn="just"/>
            <a:r>
              <a:rPr lang="ru-RU" sz="1600" b="1" dirty="0" smtClean="0"/>
              <a:t>1733</a:t>
            </a:r>
            <a:r>
              <a:rPr lang="ru-RU" sz="1600" dirty="0" smtClean="0"/>
              <a:t>. </a:t>
            </a:r>
            <a:r>
              <a:rPr lang="ru-RU" sz="1600" b="1" dirty="0" smtClean="0">
                <a:solidFill>
                  <a:schemeClr val="accent3">
                    <a:lumMod val="50000"/>
                  </a:schemeClr>
                </a:solidFill>
              </a:rPr>
              <a:t>Бешенство (синонимы - гидрофобия, </a:t>
            </a:r>
            <a:r>
              <a:rPr lang="ru-RU" sz="1600" b="1" dirty="0" err="1" smtClean="0">
                <a:solidFill>
                  <a:schemeClr val="accent3">
                    <a:lumMod val="50000"/>
                  </a:schemeClr>
                </a:solidFill>
              </a:rPr>
              <a:t>лиссавирусный</a:t>
            </a:r>
            <a:r>
              <a:rPr lang="ru-RU" sz="1600" b="1" dirty="0" smtClean="0">
                <a:solidFill>
                  <a:schemeClr val="accent3">
                    <a:lumMod val="50000"/>
                  </a:schemeClr>
                </a:solidFill>
              </a:rPr>
              <a:t> энцефалит) представляет собой остро протекающую зоонозную особо опасную вирусную инфекцию, передающуюся, главным образом, через укусы теплокровных животных со слюной и проявляющаяся тяжелым поражением центральной нервной системы, проявляющуюся в форме острого </a:t>
            </a:r>
            <a:r>
              <a:rPr lang="ru-RU" sz="1600" b="1" dirty="0" err="1" smtClean="0">
                <a:solidFill>
                  <a:schemeClr val="accent3">
                    <a:lumMod val="50000"/>
                  </a:schemeClr>
                </a:solidFill>
              </a:rPr>
              <a:t>энцефаломиелита</a:t>
            </a:r>
            <a:r>
              <a:rPr lang="ru-RU" sz="1600" b="1" dirty="0" smtClean="0">
                <a:solidFill>
                  <a:schemeClr val="accent3">
                    <a:lumMod val="50000"/>
                  </a:schemeClr>
                </a:solidFill>
              </a:rPr>
              <a:t> в том числе приводящего к смерти, в течение 10 календарных дней после появления клинических симптомов болезни…</a:t>
            </a:r>
          </a:p>
          <a:p>
            <a:r>
              <a:rPr lang="ru-RU" sz="1600" b="1" dirty="0" smtClean="0"/>
              <a:t>XXIII. Профилактика лихорадки Западного Нила </a:t>
            </a:r>
            <a:endParaRPr lang="ru-RU" sz="1600" dirty="0" smtClean="0"/>
          </a:p>
          <a:p>
            <a:pPr algn="just"/>
            <a:r>
              <a:rPr lang="ru-RU" sz="1600" b="1" dirty="0" smtClean="0"/>
              <a:t>1798.</a:t>
            </a:r>
            <a:r>
              <a:rPr lang="ru-RU" sz="1600" dirty="0" smtClean="0"/>
              <a:t> Лихорадка Западного Нила (ЛЗН) представляет собой зоонозную природно-очаговую арбовирусную инфекцию с трансмиссивным механизмом передачи….</a:t>
            </a:r>
          </a:p>
          <a:p>
            <a:endParaRPr lang="ru-RU" sz="1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92500" lnSpcReduction="20000"/>
          </a:bodyPr>
          <a:lstStyle/>
          <a:p>
            <a:pPr algn="just"/>
            <a:r>
              <a:rPr lang="ru-RU" sz="1600" b="1" dirty="0" smtClean="0"/>
              <a:t>1839.</a:t>
            </a:r>
            <a:r>
              <a:rPr lang="ru-RU" sz="1600" dirty="0" smtClean="0"/>
              <a:t> </a:t>
            </a:r>
            <a:r>
              <a:rPr lang="ru-RU" sz="1600" b="1" dirty="0" smtClean="0">
                <a:solidFill>
                  <a:schemeClr val="accent3">
                    <a:lumMod val="50000"/>
                  </a:schemeClr>
                </a:solidFill>
              </a:rPr>
              <a:t>Требования настоящей главы Санитарных правил применяются в отношении острых кишечных инфекций (ОКИ) и отравлений токсинами микроорганизмов, преимущественно проявляющихся на этапе предварительной диагностики </a:t>
            </a:r>
            <a:r>
              <a:rPr lang="ru-RU" sz="1600" b="1" dirty="0" err="1" smtClean="0">
                <a:solidFill>
                  <a:schemeClr val="accent3">
                    <a:lumMod val="50000"/>
                  </a:schemeClr>
                </a:solidFill>
              </a:rPr>
              <a:t>симптомокомплексом</a:t>
            </a:r>
            <a:r>
              <a:rPr lang="ru-RU" sz="1600" b="1" dirty="0" smtClean="0">
                <a:solidFill>
                  <a:schemeClr val="accent3">
                    <a:lumMod val="50000"/>
                  </a:schemeClr>
                </a:solidFill>
              </a:rPr>
              <a:t> острой инфекционной диареи - до установления этиологии заболевания на основании комплекса клинических, эпидемиологических и лабораторных данных. </a:t>
            </a:r>
          </a:p>
          <a:p>
            <a:pPr algn="just"/>
            <a:r>
              <a:rPr lang="ru-RU" sz="1600" b="1" dirty="0" smtClean="0"/>
              <a:t>1842.</a:t>
            </a:r>
            <a:r>
              <a:rPr lang="ru-RU" sz="1600" dirty="0" smtClean="0"/>
              <a:t> Для ОКИ преимущественным механизмом передачи </a:t>
            </a:r>
            <a:r>
              <a:rPr lang="ru-RU" sz="1600" b="1" dirty="0" smtClean="0">
                <a:solidFill>
                  <a:schemeClr val="accent3">
                    <a:lumMod val="50000"/>
                  </a:schemeClr>
                </a:solidFill>
              </a:rPr>
              <a:t>является фекально-оральный</a:t>
            </a:r>
            <a:r>
              <a:rPr lang="ru-RU" sz="1600" dirty="0" smtClean="0"/>
              <a:t>, реализуемый бытовым (контактно-бытовым), пищевым или водным путями передачи возбудителя. Для отдельных заболеваний (вирусные инфекции) возможна реализация аэрозольного механизма передачи инфекции. </a:t>
            </a:r>
          </a:p>
          <a:p>
            <a:pPr algn="just"/>
            <a:r>
              <a:rPr lang="ru-RU" sz="1600" b="1" dirty="0" smtClean="0"/>
              <a:t>1861.</a:t>
            </a:r>
            <a:r>
              <a:rPr lang="ru-RU" sz="1600" dirty="0" smtClean="0"/>
              <a:t> Медицинская организация, выявившая больного или носителя возбудителей ОКИ (установление или изменение диагноза), обязана направить экстренное извещение в территориальный орган, осуществляющий федеральный государственный санитарно- эпидемиологический надзор. </a:t>
            </a:r>
          </a:p>
          <a:p>
            <a:pPr algn="just"/>
            <a:r>
              <a:rPr lang="ru-RU" sz="1600" b="1" dirty="0" smtClean="0">
                <a:solidFill>
                  <a:schemeClr val="accent3">
                    <a:lumMod val="50000"/>
                  </a:schemeClr>
                </a:solidFill>
              </a:rPr>
              <a:t>При выявлении больных ОКИ в школах, детских дошкольных организациях, организациях отдыха для детей и взрослых, социальных учреждениях (интернатах) своевременное информирование территориальных органов федерального органа исполнительной власти, осуществляющих федеральный государственный санитарно- эпидемиологический надзор, обеспечивается руководителем организации. Медицинский работник организации, выявивший больного, обязан принять меры по изоляции больного и организации дезинфекции в соответствии с законодательством Российской Федерации. </a:t>
            </a:r>
          </a:p>
          <a:p>
            <a:pPr algn="just"/>
            <a:r>
              <a:rPr lang="ru-RU" sz="1600" b="1" dirty="0" smtClean="0"/>
              <a:t>1862</a:t>
            </a:r>
            <a:r>
              <a:rPr lang="ru-RU" sz="1600" b="1" dirty="0" smtClean="0">
                <a:solidFill>
                  <a:schemeClr val="accent3">
                    <a:lumMod val="50000"/>
                  </a:schemeClr>
                </a:solidFill>
              </a:rPr>
              <a:t>. Эпидемиологическое расследование эпидемического очага ОКИ проводится органами, осуществляющими федеральный государственный санитарно- эпидемиологический надзор</a:t>
            </a:r>
            <a:r>
              <a:rPr lang="ru-RU" sz="1600" dirty="0" smtClean="0"/>
              <a:t>, с целью установления границ очага, выявления возбудителя ОКИ и его источника, лиц, подвергшихся риску заражения, определения путей и факторов передачи возбудителя, условий, способствовавших возникновению очага, а также принятию мер по ликвидации очага и стабилизации ситуации. </a:t>
            </a:r>
          </a:p>
          <a:p>
            <a:endParaRPr lang="ru-RU" sz="1600" dirty="0"/>
          </a:p>
        </p:txBody>
      </p:sp>
      <p:sp>
        <p:nvSpPr>
          <p:cNvPr id="50177" name="Rectangle 1"/>
          <p:cNvSpPr>
            <a:spLocks noGrp="1" noChangeArrowheads="1"/>
          </p:cNvSpPr>
          <p:nvPr>
            <p:ph type="title"/>
          </p:nvPr>
        </p:nvSpPr>
        <p:spPr bwMode="auto">
          <a:xfrm>
            <a:off x="457200" y="329505"/>
            <a:ext cx="444846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XXIII. Профилактика острых кишечных инфекций </a:t>
            </a: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400" b="1" dirty="0" err="1" smtClean="0">
                <a:solidFill>
                  <a:srgbClr val="000000"/>
                </a:solidFill>
                <a:latin typeface="Times New Roman" pitchFamily="18" charset="0"/>
                <a:ea typeface="Calibri" pitchFamily="34" charset="0"/>
                <a:cs typeface="Times New Roman" pitchFamily="18" charset="0"/>
              </a:rPr>
              <a:t>Гл.XXIII</a:t>
            </a:r>
            <a:r>
              <a:rPr lang="ru-RU" sz="1400" b="1" dirty="0" smtClean="0">
                <a:solidFill>
                  <a:srgbClr val="000000"/>
                </a:solidFill>
                <a:latin typeface="Times New Roman" pitchFamily="18" charset="0"/>
                <a:ea typeface="Calibri" pitchFamily="34" charset="0"/>
                <a:cs typeface="Times New Roman" pitchFamily="18" charset="0"/>
              </a:rPr>
              <a:t>.</a:t>
            </a:r>
            <a:endParaRPr lang="ru-RU" sz="1400" dirty="0"/>
          </a:p>
        </p:txBody>
      </p:sp>
      <p:sp>
        <p:nvSpPr>
          <p:cNvPr id="3" name="Содержимое 2"/>
          <p:cNvSpPr>
            <a:spLocks noGrp="1"/>
          </p:cNvSpPr>
          <p:nvPr>
            <p:ph idx="1"/>
          </p:nvPr>
        </p:nvSpPr>
        <p:spPr>
          <a:xfrm>
            <a:off x="457200" y="692696"/>
            <a:ext cx="8229600" cy="6048672"/>
          </a:xfrm>
        </p:spPr>
        <p:txBody>
          <a:bodyPr>
            <a:normAutofit fontScale="92500" lnSpcReduction="20000"/>
          </a:bodyPr>
          <a:lstStyle/>
          <a:p>
            <a:pPr algn="just"/>
            <a:r>
              <a:rPr lang="ru-RU" sz="1600" b="1" dirty="0" smtClean="0"/>
              <a:t>1884</a:t>
            </a:r>
            <a:r>
              <a:rPr lang="ru-RU" sz="1600" dirty="0" smtClean="0"/>
              <a:t>. </a:t>
            </a:r>
            <a:r>
              <a:rPr lang="ru-RU" sz="1600" b="1" dirty="0" smtClean="0"/>
              <a:t>При ОКИ проводят профилактическую и очаговую (текущую и заключительную) дезинфекцию. </a:t>
            </a:r>
          </a:p>
          <a:p>
            <a:pPr algn="just"/>
            <a:r>
              <a:rPr lang="ru-RU" sz="1600" b="1" dirty="0" smtClean="0"/>
              <a:t>Профилактические дезинфекционные мероприятия в организованных коллективах детей и взрослых, а также в организациях пищевой промышленности, общественного питания, объектах торговли, реализующих пищевую продукцию, транспорте для перевозки пищевых продуктов, объектах водоснабжения проводят силами организаций или с привлечением сторонней организации, оказывающей услуги по дезинфекции, в комплексе с другими профилактическими и противоэпидемическими мероприятиями, осуществляемыми в соответствии с санитарно-эпидемиологическими требованиями к устройству и содержанию этих мест. </a:t>
            </a:r>
          </a:p>
          <a:p>
            <a:pPr algn="just"/>
            <a:r>
              <a:rPr lang="ru-RU" sz="1600" b="1" dirty="0" smtClean="0"/>
              <a:t>1885</a:t>
            </a:r>
            <a:r>
              <a:rPr lang="ru-RU" sz="1600" dirty="0" smtClean="0"/>
              <a:t>. Очаговую текущую дезинфекцию на объектах выполняет персонал учреждения, или лицо, ухаживающее за больным на дому. Для проведения дезинфекции используют средства, зарегистрированные, имеющие декларацию соответствия, инструкцию по применению, и разрешенные для дезинфекции при кишечных бактериальных и вирусных инфекциях и (или) при паразитарных заболеваниях. Для проведения текущей дезинфекции выбирают средства с низкой ингаляционной опасностью, при использовании которых не требуется защита органов дыхания и которые разрешены для применения в присутствии больного. </a:t>
            </a:r>
          </a:p>
          <a:p>
            <a:pPr algn="just"/>
            <a:r>
              <a:rPr lang="ru-RU" sz="1600" b="1" dirty="0" smtClean="0"/>
              <a:t>1888</a:t>
            </a:r>
            <a:r>
              <a:rPr lang="ru-RU" sz="1600" dirty="0" smtClean="0"/>
              <a:t>. </a:t>
            </a:r>
            <a:r>
              <a:rPr lang="ru-RU" sz="1600" b="1" dirty="0" smtClean="0">
                <a:solidFill>
                  <a:schemeClr val="accent3">
                    <a:lumMod val="50000"/>
                  </a:schemeClr>
                </a:solidFill>
              </a:rPr>
              <a:t>Очаговую заключительную дезинфекцию проводят после удаления больного (носителя) из очага ОКИ. При ОКИ, вызванных возбудителями, относящимися ко II группе патогенности, заключительную дезинфекцию проводят специалисты учреждений дезинфекционного профиля. </a:t>
            </a:r>
            <a:r>
              <a:rPr lang="ru-RU" sz="1600" dirty="0" smtClean="0"/>
              <a:t>В очагах, вызванных другими (в том числе неустановленными) возбудителями заключительную дезинфекцию могут проводить не только специалисты учреждений дезинфекционного профиля, но и медицинский персонал МО, детских и подростковых учреждений, или население под руководством специалистов дезинфекционного профиля. Дезинфекции подвергают те же объекты, что и при проведении текущей дезинфекции, с использованием наиболее эффективных средств, обеспечивающих биологическую </a:t>
            </a:r>
            <a:r>
              <a:rPr lang="ru-RU" sz="1600" dirty="0" err="1" smtClean="0"/>
              <a:t>инактивацию</a:t>
            </a:r>
            <a:r>
              <a:rPr lang="ru-RU" sz="1600" dirty="0" smtClean="0"/>
              <a:t> возбудителей ОКИ. …</a:t>
            </a:r>
          </a:p>
          <a:p>
            <a:pPr algn="just"/>
            <a:r>
              <a:rPr lang="ru-RU" sz="1600" b="1" dirty="0" smtClean="0"/>
              <a:t>1889</a:t>
            </a:r>
            <a:r>
              <a:rPr lang="ru-RU" sz="1600" dirty="0" smtClean="0"/>
              <a:t>. </a:t>
            </a:r>
            <a:r>
              <a:rPr lang="ru-RU" sz="1600" b="1" dirty="0" smtClean="0">
                <a:solidFill>
                  <a:schemeClr val="accent3">
                    <a:lumMod val="50000"/>
                  </a:schemeClr>
                </a:solidFill>
              </a:rPr>
              <a:t>Необходимо следить за своевременным проведением профилактической дезинсекции, направленной на борьбу с насекомыми, являющимися механическими переносчиками возбудителей ОКИ. </a:t>
            </a:r>
          </a:p>
          <a:p>
            <a:pPr algn="just"/>
            <a:endParaRPr lang="ru-RU" sz="1600" dirty="0" smtClean="0"/>
          </a:p>
          <a:p>
            <a:pPr algn="just"/>
            <a:endParaRPr lang="ru-RU" sz="1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b="1" dirty="0" smtClean="0"/>
              <a:t>XXV. Профилактика холеры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836712"/>
            <a:ext cx="8229600" cy="5832648"/>
          </a:xfrm>
        </p:spPr>
        <p:txBody>
          <a:bodyPr>
            <a:normAutofit fontScale="85000" lnSpcReduction="20000"/>
          </a:bodyPr>
          <a:lstStyle/>
          <a:p>
            <a:pPr algn="just"/>
            <a:r>
              <a:rPr lang="ru-RU" sz="1600" b="1" dirty="0" smtClean="0"/>
              <a:t>1907</a:t>
            </a:r>
            <a:r>
              <a:rPr lang="ru-RU" sz="1600" dirty="0" smtClean="0"/>
              <a:t>. Холера представляет собой особо опасную инфекционную болезнь с </a:t>
            </a:r>
            <a:r>
              <a:rPr lang="ru-RU" sz="1600" dirty="0" err="1" smtClean="0"/>
              <a:t>диарейным</a:t>
            </a:r>
            <a:r>
              <a:rPr lang="ru-RU" sz="1600" dirty="0" smtClean="0"/>
              <a:t> синдромом, фекально-оральным механизмом передачи возбудителя инфекции, водным, пищевым и контактным путями распространения. </a:t>
            </a:r>
          </a:p>
          <a:p>
            <a:pPr algn="just"/>
            <a:r>
              <a:rPr lang="ru-RU" sz="1600" b="1" dirty="0" smtClean="0"/>
              <a:t>1908.</a:t>
            </a:r>
            <a:r>
              <a:rPr lang="ru-RU" sz="1600" dirty="0" smtClean="0"/>
              <a:t> Холера может вызывать события, представляющие чрезвычайную ситуацию в области санитарно-эпидемиологического благополучия населения, имеющую международное значение. Входит в перечень болезней, требующих проведения мероприятий по санитарной охране территории Российской Федерации.</a:t>
            </a:r>
          </a:p>
          <a:p>
            <a:pPr algn="just">
              <a:buNone/>
            </a:pPr>
            <a:r>
              <a:rPr lang="ru-RU" sz="1600" b="1" dirty="0" smtClean="0"/>
              <a:t>XXII. Профилактика сальмонеллёза </a:t>
            </a:r>
            <a:endParaRPr lang="ru-RU" sz="1600" dirty="0" smtClean="0"/>
          </a:p>
          <a:p>
            <a:pPr algn="just"/>
            <a:endParaRPr lang="ru-RU" sz="1600" b="1" dirty="0" smtClean="0"/>
          </a:p>
          <a:p>
            <a:pPr algn="just"/>
            <a:r>
              <a:rPr lang="ru-RU" sz="1600" b="1" dirty="0" smtClean="0"/>
              <a:t>1956</a:t>
            </a:r>
            <a:r>
              <a:rPr lang="ru-RU" sz="1600" dirty="0" smtClean="0"/>
              <a:t>. </a:t>
            </a:r>
            <a:r>
              <a:rPr lang="ru-RU" sz="1600" dirty="0" err="1" smtClean="0"/>
              <a:t>Сальмонеллёзная</a:t>
            </a:r>
            <a:r>
              <a:rPr lang="ru-RU" sz="1600" dirty="0" smtClean="0"/>
              <a:t> инфекция, способная к эпидемическому распространению, характеризуется </a:t>
            </a:r>
            <a:r>
              <a:rPr lang="ru-RU" sz="1600" dirty="0" err="1" smtClean="0"/>
              <a:t>диарейным</a:t>
            </a:r>
            <a:r>
              <a:rPr lang="ru-RU" sz="1600" dirty="0" smtClean="0"/>
              <a:t> синдромом, интоксикацией. </a:t>
            </a:r>
          </a:p>
          <a:p>
            <a:pPr algn="just"/>
            <a:r>
              <a:rPr lang="ru-RU" sz="1600" b="1" dirty="0" smtClean="0"/>
              <a:t>1957</a:t>
            </a:r>
            <a:r>
              <a:rPr lang="ru-RU" sz="1600" dirty="0" smtClean="0"/>
              <a:t>. Сальмонеллёзы являются широко распространенной инфекцией человека, вызываемой бактериями рода </a:t>
            </a:r>
            <a:r>
              <a:rPr lang="ru-RU" sz="1600" dirty="0" err="1" smtClean="0"/>
              <a:t>Salmonella</a:t>
            </a:r>
            <a:r>
              <a:rPr lang="ru-RU" sz="1600" dirty="0" smtClean="0"/>
              <a:t> вида </a:t>
            </a:r>
            <a:r>
              <a:rPr lang="ru-RU" sz="1600" dirty="0" err="1" smtClean="0"/>
              <a:t>enterica</a:t>
            </a:r>
            <a:r>
              <a:rPr lang="ru-RU" sz="1600" dirty="0" smtClean="0"/>
              <a:t> (различными серологическими вариантами). </a:t>
            </a:r>
          </a:p>
          <a:p>
            <a:pPr algn="just"/>
            <a:r>
              <a:rPr lang="ru-RU" sz="1600" b="1" dirty="0" smtClean="0"/>
              <a:t>1958</a:t>
            </a:r>
            <a:r>
              <a:rPr lang="ru-RU" sz="1600" dirty="0" smtClean="0"/>
              <a:t>. Основными источниками </a:t>
            </a:r>
            <a:r>
              <a:rPr lang="ru-RU" sz="1600" dirty="0" err="1" smtClean="0"/>
              <a:t>сальмонеллёзной</a:t>
            </a:r>
            <a:r>
              <a:rPr lang="ru-RU" sz="1600" dirty="0" smtClean="0"/>
              <a:t> инфекции являются сельскохозяйственные животные и птицы. </a:t>
            </a:r>
            <a:r>
              <a:rPr lang="ru-RU" sz="1600" b="1" dirty="0" smtClean="0">
                <a:solidFill>
                  <a:schemeClr val="accent3">
                    <a:lumMod val="50000"/>
                  </a:schemeClr>
                </a:solidFill>
              </a:rPr>
              <a:t>Наиболее </a:t>
            </a:r>
            <a:r>
              <a:rPr lang="ru-RU" sz="1600" b="1" dirty="0" err="1" smtClean="0">
                <a:solidFill>
                  <a:schemeClr val="accent3">
                    <a:lumMod val="50000"/>
                  </a:schemeClr>
                </a:solidFill>
              </a:rPr>
              <a:t>эпидемически</a:t>
            </a:r>
            <a:r>
              <a:rPr lang="ru-RU" sz="1600" b="1" dirty="0" smtClean="0">
                <a:solidFill>
                  <a:schemeClr val="accent3">
                    <a:lumMod val="50000"/>
                  </a:schemeClr>
                </a:solidFill>
              </a:rPr>
              <a:t> значимыми источниками возбудителя в настоящее время являются куры, крупный рогатый скот и свиньи</a:t>
            </a:r>
            <a:r>
              <a:rPr lang="ru-RU" sz="1600" dirty="0" smtClean="0"/>
              <a:t>. </a:t>
            </a:r>
          </a:p>
          <a:p>
            <a:pPr algn="just"/>
            <a:r>
              <a:rPr lang="ru-RU" sz="1600" b="1" dirty="0" smtClean="0"/>
              <a:t>1959.</a:t>
            </a:r>
            <a:r>
              <a:rPr lang="ru-RU" sz="1600" dirty="0" smtClean="0"/>
              <a:t> Основным механизмом передачи возбудителя </a:t>
            </a:r>
            <a:r>
              <a:rPr lang="ru-RU" sz="1600" b="1" dirty="0" smtClean="0">
                <a:solidFill>
                  <a:schemeClr val="accent3">
                    <a:lumMod val="50000"/>
                  </a:schemeClr>
                </a:solidFill>
              </a:rPr>
              <a:t>является фекально-оральный, </a:t>
            </a:r>
            <a:r>
              <a:rPr lang="ru-RU" sz="1600" dirty="0" smtClean="0"/>
              <a:t>реализуемый преимущественно пищевым (алиментарным) путем. Факторами передачи возбудителя являются пищевые продукты: мясо и мясопродукты, яйца и кремовые изделия, майонез и сухой яичный порошок. Известны заболевания сальмонеллёзом, связанные с употреблением сыров, брынзы, копченой рыбы, морепродуктов. </a:t>
            </a:r>
          </a:p>
          <a:p>
            <a:pPr algn="just"/>
            <a:r>
              <a:rPr lang="ru-RU" sz="1600" dirty="0" smtClean="0"/>
              <a:t>Вода как фактор передачи возбудителя инфекции имеет второстепенное значение. Реальную эпидемическую опасность представляет вода открытых водоемов, загрязненная сточными выбросами (канализационные выбросы, сбросы сточных вод мясокомбинатов и боен, а также объектов птицеводства и животноводства). </a:t>
            </a:r>
          </a:p>
          <a:p>
            <a:pPr algn="just"/>
            <a:r>
              <a:rPr lang="ru-RU" sz="1600" b="1" dirty="0" smtClean="0"/>
              <a:t>1960.</a:t>
            </a:r>
            <a:r>
              <a:rPr lang="ru-RU" sz="1600" dirty="0" smtClean="0"/>
              <a:t> Эпидемический процесс при сальмонеллёзах проявляется вспышечной и спорадической заболеваемостью. </a:t>
            </a:r>
          </a:p>
          <a:p>
            <a:pPr algn="just"/>
            <a:r>
              <a:rPr lang="ru-RU" sz="1600" b="1" dirty="0" smtClean="0"/>
              <a:t>1961.</a:t>
            </a:r>
            <a:r>
              <a:rPr lang="ru-RU" sz="1600" dirty="0" smtClean="0"/>
              <a:t> Инкубационный период колеблется от 2 - 6 часов до 2 - 3 календарных дней. При бытовом пути передачи он может увеличиваться до 4 - 7 календарных дней. </a:t>
            </a:r>
          </a:p>
          <a:p>
            <a:pPr algn="just"/>
            <a:endParaRPr lang="ru-RU" sz="1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600" b="1" dirty="0" smtClean="0"/>
              <a:t> </a:t>
            </a:r>
            <a:r>
              <a:rPr lang="ru-RU" sz="1600" b="1" dirty="0" err="1" smtClean="0"/>
              <a:t>гл.XXII</a:t>
            </a:r>
            <a:r>
              <a:rPr lang="ru-RU" sz="1600" b="1" dirty="0" smtClean="0"/>
              <a:t>.</a:t>
            </a:r>
            <a:endParaRPr lang="ru-RU" sz="1600" dirty="0"/>
          </a:p>
        </p:txBody>
      </p:sp>
      <p:sp>
        <p:nvSpPr>
          <p:cNvPr id="3" name="Содержимое 2"/>
          <p:cNvSpPr>
            <a:spLocks noGrp="1"/>
          </p:cNvSpPr>
          <p:nvPr>
            <p:ph idx="1"/>
          </p:nvPr>
        </p:nvSpPr>
        <p:spPr>
          <a:xfrm>
            <a:off x="457200" y="620688"/>
            <a:ext cx="8229600" cy="5505475"/>
          </a:xfrm>
        </p:spPr>
        <p:txBody>
          <a:bodyPr>
            <a:normAutofit/>
          </a:bodyPr>
          <a:lstStyle/>
          <a:p>
            <a:pPr algn="just"/>
            <a:r>
              <a:rPr lang="ru-RU" sz="1600" b="1" dirty="0" smtClean="0"/>
              <a:t>1976</a:t>
            </a:r>
            <a:r>
              <a:rPr lang="ru-RU" sz="1600" dirty="0" smtClean="0"/>
              <a:t>. </a:t>
            </a:r>
            <a:r>
              <a:rPr lang="ru-RU" sz="1600" b="1" dirty="0" smtClean="0">
                <a:solidFill>
                  <a:schemeClr val="accent3">
                    <a:lumMod val="50000"/>
                  </a:schemeClr>
                </a:solidFill>
              </a:rPr>
              <a:t>Эпидемиологическое расследование эпидемического очага сальмонеллёза проводится органами, осуществляющими федеральный государственный санитарно- эпидемиологический надзор</a:t>
            </a:r>
            <a:r>
              <a:rPr lang="ru-RU" sz="1600" dirty="0" smtClean="0"/>
              <a:t>, с целью установления границ очага, выявления возбудителя из проб пищевых продуктов и объектов внешней среды, лиц, подвергшихся риску заражения, определение путей и факторов передачи возбудителя, а также условий, способствовавших возникновению очага.</a:t>
            </a:r>
          </a:p>
          <a:p>
            <a:pPr algn="just"/>
            <a:r>
              <a:rPr lang="ru-RU" sz="1600" b="1" dirty="0" smtClean="0"/>
              <a:t>1986</a:t>
            </a:r>
            <a:r>
              <a:rPr lang="ru-RU" sz="1600" b="1" dirty="0" smtClean="0">
                <a:solidFill>
                  <a:schemeClr val="accent3">
                    <a:lumMod val="50000"/>
                  </a:schemeClr>
                </a:solidFill>
              </a:rPr>
              <a:t>. Заключительную дезинфекцию выполняют специалисты организаций, имеющие право заниматься дезинфекционной деятельностью. </a:t>
            </a:r>
          </a:p>
          <a:p>
            <a:pPr algn="just"/>
            <a:r>
              <a:rPr lang="ru-RU" sz="1600" b="1" dirty="0" smtClean="0"/>
              <a:t>1997.</a:t>
            </a:r>
            <a:r>
              <a:rPr lang="ru-RU" sz="1600" dirty="0" smtClean="0"/>
              <a:t> </a:t>
            </a:r>
            <a:r>
              <a:rPr lang="ru-RU" sz="1600" b="1" dirty="0" smtClean="0">
                <a:solidFill>
                  <a:schemeClr val="accent3">
                    <a:lumMod val="50000"/>
                  </a:schemeClr>
                </a:solidFill>
              </a:rPr>
              <a:t>Объектами производственного контроля на предприятиях и в организациях являются сырье, продукты и объекты окружающей среды, которые могут быть </a:t>
            </a:r>
            <a:r>
              <a:rPr lang="ru-RU" sz="1600" b="1" dirty="0" err="1" smtClean="0">
                <a:solidFill>
                  <a:schemeClr val="accent3">
                    <a:lumMod val="50000"/>
                  </a:schemeClr>
                </a:solidFill>
              </a:rPr>
              <a:t>контаминированы</a:t>
            </a:r>
            <a:r>
              <a:rPr lang="ru-RU" sz="1600" b="1" dirty="0" smtClean="0">
                <a:solidFill>
                  <a:schemeClr val="accent3">
                    <a:lumMod val="50000"/>
                  </a:schemeClr>
                </a:solidFill>
              </a:rPr>
              <a:t> возбудителями сальмонеллёзов. </a:t>
            </a:r>
          </a:p>
          <a:p>
            <a:pPr algn="just"/>
            <a:r>
              <a:rPr lang="ru-RU" sz="1600" b="1" dirty="0" smtClean="0"/>
              <a:t>1998.</a:t>
            </a:r>
            <a:r>
              <a:rPr lang="ru-RU" sz="1600" dirty="0" smtClean="0"/>
              <a:t> Программа производственного контроля составляется юридическим лицом, индивидуальным предпринимателем и утверждается руководителем предприятия (организации) либо уполномоченными лицами.</a:t>
            </a:r>
          </a:p>
          <a:p>
            <a:endParaRPr lang="ru-RU" sz="1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600" b="1" dirty="0" err="1" smtClean="0"/>
              <a:t>XXIII.Профилактика</a:t>
            </a:r>
            <a:r>
              <a:rPr lang="ru-RU" sz="1600" b="1" dirty="0" smtClean="0"/>
              <a:t> брюшного тифа и паратифов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548680"/>
            <a:ext cx="8229600" cy="6192688"/>
          </a:xfrm>
        </p:spPr>
        <p:txBody>
          <a:bodyPr>
            <a:normAutofit lnSpcReduction="10000"/>
          </a:bodyPr>
          <a:lstStyle/>
          <a:p>
            <a:pPr algn="just"/>
            <a:r>
              <a:rPr lang="ru-RU" sz="1400" b="1" dirty="0" smtClean="0"/>
              <a:t>2009.</a:t>
            </a:r>
            <a:r>
              <a:rPr lang="ru-RU" sz="1400" dirty="0" smtClean="0"/>
              <a:t> Брюшной тиф и паратифы А, В и С (далее - паратифы) являются </a:t>
            </a:r>
            <a:r>
              <a:rPr lang="ru-RU" sz="1400" dirty="0" err="1" smtClean="0"/>
              <a:t>антропонозными</a:t>
            </a:r>
            <a:r>
              <a:rPr lang="ru-RU" sz="1400" dirty="0" smtClean="0"/>
              <a:t> кишечными инфекциями…</a:t>
            </a:r>
          </a:p>
          <a:p>
            <a:pPr algn="just"/>
            <a:r>
              <a:rPr lang="ru-RU" sz="1400" b="1" dirty="0" smtClean="0"/>
              <a:t>2010</a:t>
            </a:r>
            <a:r>
              <a:rPr lang="ru-RU" sz="1400" dirty="0" smtClean="0"/>
              <a:t>. Источником инфекции при брюшном тифе и паратифах является человек: </a:t>
            </a:r>
            <a:r>
              <a:rPr lang="ru-RU" sz="1400" dirty="0" err="1" smtClean="0"/>
              <a:t>бактерионоситель</a:t>
            </a:r>
            <a:r>
              <a:rPr lang="ru-RU" sz="1400" dirty="0" smtClean="0"/>
              <a:t>, больной брюшным тифом или паратифами; преимущественным механизмом передачи является фекально-оральный, реализуемый пищевым, водным и контактно-бытовым путями передачи возбудителя. Современной особенностью эпидемиологии брюшного тифа является резкое увеличение частоты заноса инфекции с территорий </a:t>
            </a:r>
            <a:r>
              <a:rPr lang="ru-RU" sz="1400" dirty="0" err="1" smtClean="0"/>
              <a:t>эндемичных</a:t>
            </a:r>
            <a:r>
              <a:rPr lang="ru-RU" sz="1400" dirty="0" smtClean="0"/>
              <a:t> по брюшному тифу из стран Юго-Восточной Азии</a:t>
            </a:r>
          </a:p>
          <a:p>
            <a:pPr algn="just">
              <a:buNone/>
            </a:pPr>
            <a:r>
              <a:rPr lang="ru-RU" sz="1400" b="1" dirty="0" smtClean="0"/>
              <a:t>XXVIII. Профилактика </a:t>
            </a:r>
            <a:r>
              <a:rPr lang="ru-RU" sz="1400" b="1" dirty="0" err="1" smtClean="0"/>
              <a:t>листериоза</a:t>
            </a:r>
            <a:r>
              <a:rPr lang="ru-RU" sz="1400" b="1" dirty="0" smtClean="0"/>
              <a:t> </a:t>
            </a:r>
            <a:endParaRPr lang="ru-RU" sz="1400" dirty="0" smtClean="0"/>
          </a:p>
          <a:p>
            <a:pPr algn="just"/>
            <a:r>
              <a:rPr lang="ru-RU" sz="1400" b="1" dirty="0" smtClean="0"/>
              <a:t>2077</a:t>
            </a:r>
            <a:r>
              <a:rPr lang="ru-RU" sz="1400" dirty="0" smtClean="0"/>
              <a:t>. </a:t>
            </a:r>
            <a:r>
              <a:rPr lang="ru-RU" sz="1400" dirty="0" err="1" smtClean="0"/>
              <a:t>Листериоз</a:t>
            </a:r>
            <a:r>
              <a:rPr lang="ru-RU" sz="1400" dirty="0" smtClean="0"/>
              <a:t> представляет собой </a:t>
            </a:r>
            <a:r>
              <a:rPr lang="ru-RU" sz="1400" dirty="0" err="1" smtClean="0"/>
              <a:t>сапрозоонозное</a:t>
            </a:r>
            <a:r>
              <a:rPr lang="ru-RU" sz="1400" dirty="0" smtClean="0"/>
              <a:t> инфекционное заболевание человека и животных, вызываемое патогенными представителями рода </a:t>
            </a:r>
            <a:r>
              <a:rPr lang="ru-RU" sz="1400" dirty="0" err="1" smtClean="0"/>
              <a:t>Listeria</a:t>
            </a:r>
            <a:r>
              <a:rPr lang="ru-RU" sz="1400" dirty="0" smtClean="0"/>
              <a:t>, характеризуется множеством источников и резервуаров инфекции, разнообразием путей и факторов передачи возбудителя, полиморфизмом клинических проявлений, высокой летальностью у новорожденных и лиц с иммунодефицитами с возможным развитием висцеральной, нервной, железистой, </a:t>
            </a:r>
            <a:r>
              <a:rPr lang="ru-RU" sz="1400" dirty="0" err="1" smtClean="0"/>
              <a:t>гастроэнтеритической</a:t>
            </a:r>
            <a:r>
              <a:rPr lang="ru-RU" sz="1400" dirty="0" smtClean="0"/>
              <a:t> и смешанной форм, а также бессимптомным носительством листерий.</a:t>
            </a:r>
          </a:p>
          <a:p>
            <a:pPr algn="just">
              <a:buNone/>
            </a:pPr>
            <a:r>
              <a:rPr lang="ru-RU" sz="1400" b="1" dirty="0" smtClean="0"/>
              <a:t>XXIX. Профилактика </a:t>
            </a:r>
            <a:r>
              <a:rPr lang="ru-RU" sz="1400" b="1" dirty="0" err="1" smtClean="0"/>
              <a:t>иерсиниоза</a:t>
            </a:r>
            <a:r>
              <a:rPr lang="ru-RU" sz="1400" b="1" dirty="0" smtClean="0"/>
              <a:t> </a:t>
            </a:r>
          </a:p>
          <a:p>
            <a:pPr algn="just"/>
            <a:r>
              <a:rPr lang="ru-RU" sz="1400" b="1" dirty="0" smtClean="0"/>
              <a:t>2141</a:t>
            </a:r>
            <a:r>
              <a:rPr lang="ru-RU" sz="1400" dirty="0" smtClean="0"/>
              <a:t>. </a:t>
            </a:r>
            <a:r>
              <a:rPr lang="ru-RU" sz="1400" b="1" dirty="0" smtClean="0"/>
              <a:t>Кишечный </a:t>
            </a:r>
            <a:r>
              <a:rPr lang="ru-RU" sz="1400" b="1" dirty="0" err="1" smtClean="0"/>
              <a:t>иерсиниоз</a:t>
            </a:r>
            <a:r>
              <a:rPr lang="ru-RU" sz="1400" b="1" dirty="0" smtClean="0"/>
              <a:t> </a:t>
            </a:r>
            <a:r>
              <a:rPr lang="ru-RU" sz="1400" dirty="0" smtClean="0"/>
              <a:t>представляет собой инфекционное заболевание, вызываемое </a:t>
            </a:r>
            <a:r>
              <a:rPr lang="ru-RU" sz="1400" dirty="0" err="1" smtClean="0"/>
              <a:t>Yersinia</a:t>
            </a:r>
            <a:r>
              <a:rPr lang="ru-RU" sz="1400" dirty="0" smtClean="0"/>
              <a:t> </a:t>
            </a:r>
            <a:r>
              <a:rPr lang="ru-RU" sz="1400" dirty="0" err="1" smtClean="0"/>
              <a:t>enterocolitica</a:t>
            </a:r>
            <a:r>
              <a:rPr lang="ru-RU" sz="1400" dirty="0" smtClean="0"/>
              <a:t>, передающееся алиментарным путем и характеризующееся интоксикацией, преимущественным поражением </a:t>
            </a:r>
            <a:r>
              <a:rPr lang="ru-RU" sz="1400" dirty="0" err="1" smtClean="0"/>
              <a:t>желудочно</a:t>
            </a:r>
            <a:r>
              <a:rPr lang="ru-RU" sz="1400" dirty="0" smtClean="0"/>
              <a:t>- кишечного тракта; при </a:t>
            </a:r>
            <a:r>
              <a:rPr lang="ru-RU" sz="1400" dirty="0" err="1" smtClean="0"/>
              <a:t>генерализованных</a:t>
            </a:r>
            <a:r>
              <a:rPr lang="ru-RU" sz="1400" dirty="0" smtClean="0"/>
              <a:t> формах - </a:t>
            </a:r>
            <a:r>
              <a:rPr lang="ru-RU" sz="1400" dirty="0" err="1" smtClean="0"/>
              <a:t>полиорганным</a:t>
            </a:r>
            <a:r>
              <a:rPr lang="ru-RU" sz="1400" dirty="0" smtClean="0"/>
              <a:t> поражением, склонностью к затяжному и хроническому течению. </a:t>
            </a:r>
          </a:p>
          <a:p>
            <a:pPr algn="just"/>
            <a:r>
              <a:rPr lang="ru-RU" sz="1400" b="1" dirty="0" smtClean="0"/>
              <a:t>2142…..</a:t>
            </a:r>
            <a:r>
              <a:rPr lang="ru-RU" sz="1400" dirty="0" smtClean="0"/>
              <a:t> Характерными особенностями </a:t>
            </a:r>
            <a:r>
              <a:rPr lang="ru-RU" sz="1400" dirty="0" err="1" smtClean="0"/>
              <a:t>иерсиний</a:t>
            </a:r>
            <a:r>
              <a:rPr lang="ru-RU" sz="1400" dirty="0" smtClean="0"/>
              <a:t> являются их </a:t>
            </a:r>
            <a:r>
              <a:rPr lang="ru-RU" sz="1400" dirty="0" err="1" smtClean="0"/>
              <a:t>психрофильность</a:t>
            </a:r>
            <a:r>
              <a:rPr lang="ru-RU" sz="1400" dirty="0" smtClean="0"/>
              <a:t> и выраженная </a:t>
            </a:r>
            <a:r>
              <a:rPr lang="ru-RU" sz="1400" dirty="0" err="1" smtClean="0"/>
              <a:t>термотолерантность</a:t>
            </a:r>
            <a:r>
              <a:rPr lang="ru-RU" sz="1400" dirty="0" smtClean="0"/>
              <a:t>, они способны расти и размножаться в широком диапазоне температур (от +4 до +42 °C), но накопление при низких температурах (4-10 °C) идет медленно. </a:t>
            </a:r>
          </a:p>
          <a:p>
            <a:pPr algn="just"/>
            <a:r>
              <a:rPr lang="ru-RU" sz="1400" b="1" dirty="0" smtClean="0"/>
              <a:t>2143</a:t>
            </a:r>
            <a:r>
              <a:rPr lang="ru-RU" sz="1400" dirty="0" smtClean="0"/>
              <a:t>. </a:t>
            </a:r>
            <a:r>
              <a:rPr lang="ru-RU" sz="1400" b="1" dirty="0" err="1" smtClean="0"/>
              <a:t>Иерсинии</a:t>
            </a:r>
            <a:r>
              <a:rPr lang="ru-RU" sz="1400" b="1" dirty="0" smtClean="0"/>
              <a:t> могут длительно выживать в различных продуктах питания: в кисломолочных продуктах - до трех календарных дней, в молоке до 18 календарных дней, на хлебе, кондитерских изделиях - от 16 до 24 календарных дней, во фруктовом соке - до 30 календарных дней, в сливочном масле до 145 календарных дней, на рыбе, рисе, картофеле, мясе - до 8-9 недель, в мороженом от 1,5 до 8 месяцев, в кипяченой воде - до 1 года. Размножаются и длительно сохраняются на свежих овощах, особенно приготовленных в виде салатов, хранящихся после приготовления при низкой температуре. </a:t>
            </a:r>
          </a:p>
          <a:p>
            <a:pPr algn="just"/>
            <a:endParaRPr lang="ru-RU" sz="1400" dirty="0" smtClean="0"/>
          </a:p>
          <a:p>
            <a:pPr algn="just"/>
            <a:endParaRPr lang="ru-RU" sz="1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400" b="1" dirty="0" err="1" smtClean="0"/>
              <a:t>Гл.XXIX</a:t>
            </a:r>
            <a:r>
              <a:rPr lang="ru-RU" sz="1400" b="1" dirty="0" smtClean="0"/>
              <a:t>.</a:t>
            </a:r>
            <a:endParaRPr lang="ru-RU" sz="1400" dirty="0"/>
          </a:p>
        </p:txBody>
      </p:sp>
      <p:sp>
        <p:nvSpPr>
          <p:cNvPr id="3" name="Содержимое 2"/>
          <p:cNvSpPr>
            <a:spLocks noGrp="1"/>
          </p:cNvSpPr>
          <p:nvPr>
            <p:ph idx="1"/>
          </p:nvPr>
        </p:nvSpPr>
        <p:spPr>
          <a:xfrm>
            <a:off x="179512" y="620688"/>
            <a:ext cx="8856984" cy="6120680"/>
          </a:xfrm>
        </p:spPr>
        <p:txBody>
          <a:bodyPr>
            <a:normAutofit lnSpcReduction="10000"/>
          </a:bodyPr>
          <a:lstStyle/>
          <a:p>
            <a:pPr algn="just"/>
            <a:r>
              <a:rPr lang="ru-RU" sz="1400" b="1" dirty="0" smtClean="0"/>
              <a:t>2144.</a:t>
            </a:r>
            <a:r>
              <a:rPr lang="ru-RU" sz="1400" dirty="0" smtClean="0"/>
              <a:t> </a:t>
            </a:r>
            <a:r>
              <a:rPr lang="ru-RU" sz="1400" dirty="0" err="1" smtClean="0"/>
              <a:t>Иерсинии</a:t>
            </a:r>
            <a:r>
              <a:rPr lang="ru-RU" sz="1400" dirty="0" smtClean="0"/>
              <a:t> чувствительны к высокой температуре: при 100 °C погибают в течение 1-2 мин. Способны выживать при температуре 50 - 60 °C до 20 - 30 мин. Они переносят большие концентрации хлорида натрия (до 10%), особенно при низких температурах. На </a:t>
            </a:r>
            <a:r>
              <a:rPr lang="ru-RU" sz="1400" dirty="0" err="1" smtClean="0"/>
              <a:t>иерсинии</a:t>
            </a:r>
            <a:r>
              <a:rPr lang="ru-RU" sz="1400" dirty="0" smtClean="0"/>
              <a:t> оказывает действие солнечное излучение: в течение 30 мин они погибают при прямом солнечном свете, и через 6-8 ч - при рассеянном. Они чувствительны к высыханию, погибают на открытых поверхностях в течение нескольких дней. Во влажной среде и невысокой температуре (14-18 °C) выживают длительно. Влияние на жизнеспособность </a:t>
            </a:r>
            <a:r>
              <a:rPr lang="ru-RU" sz="1400" dirty="0" err="1" smtClean="0"/>
              <a:t>иерсиний</a:t>
            </a:r>
            <a:r>
              <a:rPr lang="ru-RU" sz="1400" dirty="0" smtClean="0"/>
              <a:t> оказывает концентрация водородных ионов среды (</a:t>
            </a:r>
            <a:r>
              <a:rPr lang="ru-RU" sz="1400" dirty="0" err="1" smtClean="0"/>
              <a:t>pH</a:t>
            </a:r>
            <a:r>
              <a:rPr lang="ru-RU" sz="1400" dirty="0" smtClean="0"/>
              <a:t>): в среде с </a:t>
            </a:r>
            <a:r>
              <a:rPr lang="ru-RU" sz="1400" dirty="0" err="1" smtClean="0"/>
              <a:t>pH</a:t>
            </a:r>
            <a:r>
              <a:rPr lang="ru-RU" sz="1400" dirty="0" smtClean="0"/>
              <a:t> 3,6 и ниже отмечается быстрое снижение числа жизнеспособных клеток, среда с </a:t>
            </a:r>
            <a:r>
              <a:rPr lang="ru-RU" sz="1400" dirty="0" err="1" smtClean="0"/>
              <a:t>pH</a:t>
            </a:r>
            <a:r>
              <a:rPr lang="ru-RU" sz="1400" dirty="0" smtClean="0"/>
              <a:t> 4,8 и выше благоприятна для роста </a:t>
            </a:r>
            <a:r>
              <a:rPr lang="ru-RU" sz="1400" dirty="0" err="1" smtClean="0"/>
              <a:t>иерсиний</a:t>
            </a:r>
            <a:r>
              <a:rPr lang="ru-RU" sz="1400" dirty="0" smtClean="0"/>
              <a:t>. Гибель </a:t>
            </a:r>
            <a:r>
              <a:rPr lang="ru-RU" sz="1400" dirty="0" err="1" smtClean="0"/>
              <a:t>иерсиний</a:t>
            </a:r>
            <a:r>
              <a:rPr lang="ru-RU" sz="1400" dirty="0" smtClean="0"/>
              <a:t> вызывают широко используемые дезинфицирующие вещества в стандартных разведениях (растворы хлорамина, хлорной извести, перманганата калия, карболовая кислота, перекись водорода, этиловый спирт). </a:t>
            </a:r>
          </a:p>
          <a:p>
            <a:pPr algn="just"/>
            <a:r>
              <a:rPr lang="ru-RU" sz="1400" b="1" dirty="0" smtClean="0"/>
              <a:t>2150.</a:t>
            </a:r>
            <a:r>
              <a:rPr lang="ru-RU" sz="1400" dirty="0" smtClean="0"/>
              <a:t> Фекально-оральный механизм передачи </a:t>
            </a:r>
            <a:r>
              <a:rPr lang="ru-RU" sz="1400" dirty="0" err="1" smtClean="0"/>
              <a:t>иерсиниозов</a:t>
            </a:r>
            <a:r>
              <a:rPr lang="ru-RU" sz="1400" dirty="0" smtClean="0"/>
              <a:t> человеку реализуется пищевым путем при прямом (с сырыми и термически плохо обработанными пищевыми продуктами) или опосредованном (через оборудование, инвентарь или посуду) попадании возбудителя в готовую пищу; вторичном накоплении возбудителя в готовых блюдах (при нарушении технологии приготовления последних и увеличении сроков их хранения); редко - контактно-бытовым (при уходе за больными сельскохозяйственными, домашними или содержащимися в неволе животными, разделке мяса животных и птицы) и водным путями передачи инфекции. </a:t>
            </a:r>
          </a:p>
          <a:p>
            <a:r>
              <a:rPr lang="ru-RU" sz="1400" b="1" dirty="0" smtClean="0"/>
              <a:t>2151.</a:t>
            </a:r>
            <a:r>
              <a:rPr lang="ru-RU" sz="1400" dirty="0" smtClean="0"/>
              <a:t> Основное значение в качестве факторов передачи при </a:t>
            </a:r>
            <a:r>
              <a:rPr lang="ru-RU" sz="1400" dirty="0" err="1" smtClean="0"/>
              <a:t>псевдотуберкулёзе</a:t>
            </a:r>
            <a:r>
              <a:rPr lang="ru-RU" sz="1400" dirty="0" smtClean="0"/>
              <a:t> имеют продукты растительного происхождения (овощи, корнеплоды, зелень, фрукты).</a:t>
            </a:r>
          </a:p>
          <a:p>
            <a:r>
              <a:rPr lang="ru-RU" sz="1400" dirty="0" smtClean="0"/>
              <a:t>Наиболее высокая зараженность установлена для овощей - капусты, репчатого лука, моркови. Накопление возбудителя на продуктах растительного происхождения с контаминацией тары, стен и пола происходит в овощехранилищах и складских помещениях организованных коллективов и предприятий общественного питания при нарушении температурно-влажностного режима и заселении инфицированными грызунами. Продукты растительного происхождения могут подвергаться инфицированию при закладке на хранение с увеличением контаминации псевдотуберкулёзным микробом в феврале (продукты зимнего хранения), апреле-мае (ранняя продукция, в том числе, тепличные овощи) и августе-сентябре (продукты растительного происхождения нового урожая)</a:t>
            </a:r>
            <a:endParaRPr lang="ru-RU" sz="1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418058"/>
          </a:xfrm>
        </p:spPr>
        <p:txBody>
          <a:bodyPr>
            <a:normAutofit fontScale="90000"/>
          </a:bodyPr>
          <a:lstStyle/>
          <a:p>
            <a:pPr algn="l"/>
            <a:r>
              <a:rPr lang="ru-RU" sz="1400" b="1" dirty="0" smtClean="0"/>
              <a:t>XXX. Профилактика </a:t>
            </a:r>
            <a:r>
              <a:rPr lang="ru-RU" sz="1400" b="1" dirty="0" err="1" smtClean="0"/>
              <a:t>кампилобактериоза</a:t>
            </a:r>
            <a:r>
              <a:rPr lang="ru-RU" sz="1400" b="1" dirty="0" smtClean="0"/>
              <a:t> </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107504" y="620688"/>
            <a:ext cx="8579296" cy="6120680"/>
          </a:xfrm>
        </p:spPr>
        <p:txBody>
          <a:bodyPr>
            <a:normAutofit fontScale="92500" lnSpcReduction="10000"/>
          </a:bodyPr>
          <a:lstStyle/>
          <a:p>
            <a:pPr>
              <a:buNone/>
            </a:pPr>
            <a:r>
              <a:rPr lang="ru-RU" sz="1400" b="1" dirty="0" smtClean="0"/>
              <a:t>XXXI. Профилактика вирусного гепатита А и Е </a:t>
            </a:r>
            <a:endParaRPr lang="ru-RU" sz="1400" dirty="0" smtClean="0"/>
          </a:p>
          <a:p>
            <a:pPr algn="just"/>
            <a:r>
              <a:rPr lang="ru-RU" sz="1400" b="1" dirty="0" smtClean="0"/>
              <a:t>2334.</a:t>
            </a:r>
            <a:r>
              <a:rPr lang="ru-RU" sz="1400" dirty="0" smtClean="0"/>
              <a:t> Гепатиты А и Е представляют собой инфекционные болезни вирусной этиологии, проявляющиеся в типичных случаях общим недомоганием, повышенной утомляемостью, </a:t>
            </a:r>
            <a:r>
              <a:rPr lang="ru-RU" sz="1400" dirty="0" err="1" smtClean="0"/>
              <a:t>анорексией</a:t>
            </a:r>
            <a:r>
              <a:rPr lang="ru-RU" sz="1400" dirty="0" smtClean="0"/>
              <a:t>, тошнотой, рвотой, иногда желтухой (темная моча, обесцвеченный стул, пожелтение склер и кожных покровов), в том числе сопровождающиеся повышением уровня </a:t>
            </a:r>
            <a:r>
              <a:rPr lang="ru-RU" sz="1400" dirty="0" err="1" smtClean="0"/>
              <a:t>аминотрансфераз</a:t>
            </a:r>
            <a:r>
              <a:rPr lang="ru-RU" sz="1400" dirty="0" smtClean="0"/>
              <a:t> сыворотки крови. </a:t>
            </a:r>
          </a:p>
          <a:p>
            <a:pPr algn="just"/>
            <a:r>
              <a:rPr lang="ru-RU" sz="1400" b="1" dirty="0" smtClean="0"/>
              <a:t>2340</a:t>
            </a:r>
            <a:r>
              <a:rPr lang="ru-RU" sz="1400" dirty="0" smtClean="0"/>
              <a:t>. ВГА обладает высокой устойчивостью к действию факторов внешней среды и многих дезинфицирующих средств.</a:t>
            </a:r>
            <a:r>
              <a:rPr lang="ru-RU" sz="1400" b="1" dirty="0" smtClean="0"/>
              <a:t> </a:t>
            </a:r>
          </a:p>
          <a:p>
            <a:pPr algn="just"/>
            <a:r>
              <a:rPr lang="ru-RU" sz="1400" b="1" dirty="0" smtClean="0"/>
              <a:t>2341.</a:t>
            </a:r>
            <a:r>
              <a:rPr lang="ru-RU" sz="1400" dirty="0" smtClean="0"/>
              <a:t> Источником инфекции при гепатите А является только человек (</a:t>
            </a:r>
            <a:r>
              <a:rPr lang="ru-RU" sz="1400" dirty="0" err="1" smtClean="0"/>
              <a:t>антропонозная</a:t>
            </a:r>
            <a:r>
              <a:rPr lang="ru-RU" sz="1400" dirty="0" smtClean="0"/>
              <a:t> инфекция). При гепатите А выделяют три основные категории источников инфекции: больные с желтушной, </a:t>
            </a:r>
            <a:r>
              <a:rPr lang="ru-RU" sz="1400" dirty="0" err="1" smtClean="0"/>
              <a:t>безжелтушной</a:t>
            </a:r>
            <a:r>
              <a:rPr lang="ru-RU" sz="1400" dirty="0" smtClean="0"/>
              <a:t> (стертой) формами инфекции, а также лица с бессимптомным течением инфекции. Длительность инкубационного периода составляет 7-35 календарных дней, в редких случаях достигая 50 календарных дней. </a:t>
            </a:r>
          </a:p>
          <a:p>
            <a:pPr algn="just"/>
            <a:r>
              <a:rPr lang="ru-RU" sz="1400" b="1" dirty="0" smtClean="0"/>
              <a:t>2342.</a:t>
            </a:r>
            <a:r>
              <a:rPr lang="ru-RU" sz="1400" dirty="0" smtClean="0"/>
              <a:t> Источниками инфекции при гепатите Е являются дикие и домашние животные, особенно свиньи, а также человек (</a:t>
            </a:r>
            <a:r>
              <a:rPr lang="ru-RU" sz="1400" dirty="0" err="1" smtClean="0"/>
              <a:t>зооантропонозная</a:t>
            </a:r>
            <a:r>
              <a:rPr lang="ru-RU" sz="1400" dirty="0" smtClean="0"/>
              <a:t> инфекция). Гепатит Е у животных протекает бессимптомно.</a:t>
            </a:r>
          </a:p>
          <a:p>
            <a:pPr algn="just"/>
            <a:r>
              <a:rPr lang="ru-RU" sz="1400" b="1" dirty="0" smtClean="0"/>
              <a:t>2345.</a:t>
            </a:r>
            <a:r>
              <a:rPr lang="ru-RU" sz="1400" dirty="0" smtClean="0"/>
              <a:t> Основным механизмом передачи возбудителей вирусных гепатитов А и Е является фекально-оральный, который реализуется водным, пищевым или контактно-бытовым путями, другие пути передачи встречаются редко.</a:t>
            </a:r>
          </a:p>
          <a:p>
            <a:pPr algn="just"/>
            <a:r>
              <a:rPr lang="ru-RU" sz="1400" b="1" dirty="0" smtClean="0"/>
              <a:t>2370.</a:t>
            </a:r>
            <a:r>
              <a:rPr lang="ru-RU" sz="1400" dirty="0" smtClean="0"/>
              <a:t> Необходимость проведения эпидемиологического обследования очага по месту жительства определяется специалистами органов, осуществляющих федеральный государственный санитарно-эпидемиологический надзор. </a:t>
            </a:r>
          </a:p>
          <a:p>
            <a:pPr algn="just"/>
            <a:r>
              <a:rPr lang="ru-RU" sz="1400" b="1" dirty="0" smtClean="0"/>
              <a:t>2386</a:t>
            </a:r>
            <a:r>
              <a:rPr lang="ru-RU" sz="1400" dirty="0" smtClean="0"/>
              <a:t>. При выявлении случая заболевания гепатитом А или Е в организованных коллективах после изоляции больного осуществляется заключительная дезинфекция, объем и содержание которой зависят от характеристики очага. Дезинфекционные мероприятия проводятся специалистами организаций дезинфекционного профиля в границах очага, определяемых специалистами органов, осуществляющих государственный санитарно-эпидемиологический надзор. В течение 35 календарных дней с момента изоляции последнего заболевшего проводится текущая дезинфекция силами сотрудников учреждения, в котором выявлен случай заболевания. Организацию и проведение дезинфекции обеспечивает руководитель данного учреждения. </a:t>
            </a:r>
          </a:p>
          <a:p>
            <a:pPr algn="just"/>
            <a:r>
              <a:rPr lang="ru-RU" sz="1400" b="1" dirty="0" smtClean="0"/>
              <a:t>2387.</a:t>
            </a:r>
            <a:r>
              <a:rPr lang="ru-RU" sz="1400" dirty="0" smtClean="0"/>
              <a:t> Заключительная дезинфекция проводится специалистами организаций дезинфекционного профиля в организациях с круглосуточным пребыванием детей и взрослых, коллективах военнослужащих по каждому случаю гепатита А или Е, а в организациях, осуществляющих образовательную деятельность - при возникновении повторных или групповых случаев заболевания. Текущая дезинфекция проводится силами сотрудников учреждения. </a:t>
            </a:r>
          </a:p>
          <a:p>
            <a:pPr algn="just"/>
            <a:endParaRPr lang="ru-RU" sz="1400" dirty="0" smtClean="0"/>
          </a:p>
          <a:p>
            <a:endParaRPr lang="ru-RU" sz="1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400" b="1" dirty="0" err="1" smtClean="0"/>
              <a:t>Гл.XXXI</a:t>
            </a:r>
            <a:r>
              <a:rPr lang="ru-RU" sz="1400" b="1" dirty="0" smtClean="0"/>
              <a:t>.</a:t>
            </a:r>
            <a:endParaRPr lang="ru-RU" sz="1400" dirty="0"/>
          </a:p>
        </p:txBody>
      </p:sp>
      <p:sp>
        <p:nvSpPr>
          <p:cNvPr id="3" name="Содержимое 2"/>
          <p:cNvSpPr>
            <a:spLocks noGrp="1"/>
          </p:cNvSpPr>
          <p:nvPr>
            <p:ph idx="1"/>
          </p:nvPr>
        </p:nvSpPr>
        <p:spPr>
          <a:xfrm>
            <a:off x="457200" y="620688"/>
            <a:ext cx="8229600" cy="6120680"/>
          </a:xfrm>
        </p:spPr>
        <p:txBody>
          <a:bodyPr>
            <a:normAutofit/>
          </a:bodyPr>
          <a:lstStyle/>
          <a:p>
            <a:r>
              <a:rPr lang="ru-RU" sz="1400" b="1" dirty="0" smtClean="0"/>
              <a:t>2417.</a:t>
            </a:r>
            <a:r>
              <a:rPr lang="ru-RU" sz="1400" dirty="0" smtClean="0"/>
              <a:t> К санитарно-гигиеническим мероприятиям по профилактике гепатитов А и Е относятся: </a:t>
            </a:r>
          </a:p>
          <a:p>
            <a:r>
              <a:rPr lang="ru-RU" sz="1400" dirty="0" smtClean="0"/>
              <a:t>благоустройство населенных пунктов; </a:t>
            </a:r>
          </a:p>
          <a:p>
            <a:r>
              <a:rPr lang="ru-RU" sz="1400" dirty="0" smtClean="0"/>
              <a:t>обеспечение населения доброкачественной питьевой водой, безопасными в эпидемиологическом отношении продуктами питания; </a:t>
            </a:r>
          </a:p>
          <a:p>
            <a:r>
              <a:rPr lang="ru-RU" sz="1400" dirty="0" smtClean="0"/>
              <a:t>улучшение санитарно-гигиенических условий труда и быта населения; </a:t>
            </a:r>
          </a:p>
          <a:p>
            <a:r>
              <a:rPr lang="ru-RU" sz="1400" dirty="0" smtClean="0"/>
              <a:t>создание условий, гарантирующих соблюдение санитарных правил и требований, предъявляемых к заготовке, транспортировке, хранению, технологии приготовления и реализации продуктов питания; </a:t>
            </a:r>
          </a:p>
          <a:p>
            <a:r>
              <a:rPr lang="ru-RU" sz="1400" dirty="0" smtClean="0"/>
              <a:t>обеспечение повсеместного и постоянного выполнения санитарно-гигиенических норм и правил, санитарно-противоэпидемического режима в организациях, осуществляющих образовательную деятельность, организациях для детей-сирот и детей, оставшихся без попечения родителей, организациях отдыха детей и их оздоровления, медицинских организациях, организациях с круглосуточным пребыванием детей и взрослых, организованных воинских коллективах и других объектах; </a:t>
            </a:r>
          </a:p>
          <a:p>
            <a:r>
              <a:rPr lang="ru-RU" sz="1400" dirty="0" smtClean="0"/>
              <a:t>соблюдение правил личной гигиены; </a:t>
            </a:r>
          </a:p>
          <a:p>
            <a:r>
              <a:rPr lang="ru-RU" sz="1400" dirty="0" smtClean="0"/>
              <a:t>гигиеническое воспитание населения. </a:t>
            </a:r>
          </a:p>
          <a:p>
            <a:pPr>
              <a:buNone/>
            </a:pPr>
            <a:r>
              <a:rPr lang="ru-RU" sz="1400" b="1" dirty="0" smtClean="0"/>
              <a:t>XXXII. Профилактика полиомиелита </a:t>
            </a:r>
            <a:endParaRPr lang="ru-RU" sz="1400" dirty="0" smtClean="0"/>
          </a:p>
          <a:p>
            <a:r>
              <a:rPr lang="ru-RU" sz="1400" b="1" dirty="0" smtClean="0"/>
              <a:t>2427.</a:t>
            </a:r>
            <a:r>
              <a:rPr lang="ru-RU" sz="1400" dirty="0" smtClean="0"/>
              <a:t> Полиомиелит относится к острым инфекционным заболеваниям вирусной этиологии и характеризуется разнообразием клинических форм - от абортивных до паралитических. Паралитические формы возникают при поражении вирусом клеток передних рогов спинного мозга и двигательных ядер черепных нервов, и проявляются развитием вялых парезов/параличей конечностей, мимической мускулатуры или мышц туловища. </a:t>
            </a:r>
          </a:p>
          <a:p>
            <a:r>
              <a:rPr lang="ru-RU" sz="1400" b="1" dirty="0" smtClean="0"/>
              <a:t>2428</a:t>
            </a:r>
            <a:r>
              <a:rPr lang="ru-RU" sz="1400" dirty="0" smtClean="0"/>
              <a:t>. Источником инфекции является человек - больной или носитель….</a:t>
            </a:r>
          </a:p>
          <a:p>
            <a:r>
              <a:rPr lang="ru-RU" sz="1400" b="1" dirty="0" smtClean="0"/>
              <a:t>2430.</a:t>
            </a:r>
            <a:r>
              <a:rPr lang="ru-RU" sz="1400" dirty="0" smtClean="0"/>
              <a:t> Основной механизм передачи возбудителя - фекально-оральный, пути передачи - водный, пищевой, контактно-бытовой. Эпидемиологическое значение имеет также аспирационный механизм передачи возбудителя с воздушно-капельным и воздушно-пылевым путями передачи.</a:t>
            </a:r>
          </a:p>
          <a:p>
            <a:endParaRPr lang="ru-RU" sz="1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400" b="1" dirty="0" smtClean="0"/>
              <a:t>XXXIII. Профилактика энтеровирусной (</a:t>
            </a:r>
            <a:r>
              <a:rPr lang="ru-RU" sz="1400" b="1" dirty="0" err="1" smtClean="0"/>
              <a:t>неполио</a:t>
            </a:r>
            <a:r>
              <a:rPr lang="ru-RU" sz="1400" b="1" dirty="0" smtClean="0"/>
              <a:t>) инфекции </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457200" y="836712"/>
            <a:ext cx="8229600" cy="5289451"/>
          </a:xfrm>
        </p:spPr>
        <p:txBody>
          <a:bodyPr>
            <a:normAutofit lnSpcReduction="10000"/>
          </a:bodyPr>
          <a:lstStyle/>
          <a:p>
            <a:r>
              <a:rPr lang="ru-RU" sz="1400" b="1" dirty="0" smtClean="0"/>
              <a:t>2574.</a:t>
            </a:r>
            <a:r>
              <a:rPr lang="ru-RU" sz="1400" dirty="0" smtClean="0"/>
              <a:t> Энтеровирусные (неполно) инфекции представляют собой группу инфекционных заболеваний вирусной этиологии, вызываемых различными представителями </a:t>
            </a:r>
            <a:r>
              <a:rPr lang="ru-RU" sz="1400" dirty="0" err="1" smtClean="0"/>
              <a:t>энтеровирусов</a:t>
            </a:r>
            <a:r>
              <a:rPr lang="ru-RU" sz="1400" dirty="0" smtClean="0"/>
              <a:t>. </a:t>
            </a:r>
          </a:p>
          <a:p>
            <a:r>
              <a:rPr lang="ru-RU" sz="1400" b="1" dirty="0" smtClean="0"/>
              <a:t>2576.</a:t>
            </a:r>
            <a:r>
              <a:rPr lang="ru-RU" sz="1400" dirty="0" smtClean="0"/>
              <a:t> Резервуаром и источником инфекции является человек: больной или бессимптомный носитель. Инкубационный период варьирует от 2 до 14 календарных дней, в среднем - до 1 недели. </a:t>
            </a:r>
          </a:p>
          <a:p>
            <a:r>
              <a:rPr lang="ru-RU" sz="1400" b="1" dirty="0" smtClean="0"/>
              <a:t>2578</a:t>
            </a:r>
            <a:r>
              <a:rPr lang="ru-RU" sz="1400" dirty="0" smtClean="0"/>
              <a:t>. Передача ЭВИ осуществляется при реализации фекально-орального механизма передачи (водным, пищевым и контактно-бытовым путями) и аэрогенного (аспирационного) механизма (контактно-бытовым, аэрозольным, воздушно-капельным и воздушно-пылевым путями). </a:t>
            </a:r>
          </a:p>
          <a:p>
            <a:r>
              <a:rPr lang="ru-RU" sz="1400" b="1" dirty="0" smtClean="0"/>
              <a:t>2579.</a:t>
            </a:r>
            <a:r>
              <a:rPr lang="ru-RU" sz="1400" dirty="0" smtClean="0"/>
              <a:t> </a:t>
            </a:r>
            <a:r>
              <a:rPr lang="ru-RU" sz="1400" dirty="0" err="1" smtClean="0"/>
              <a:t>Энтеровирусы</a:t>
            </a:r>
            <a:r>
              <a:rPr lang="ru-RU" sz="1400" dirty="0" smtClean="0"/>
              <a:t> отличаются высокой устойчивостью во внешней среде, сохраняют жизнеспособность в воде поверхностных водоемов и влажной почве до 2-х месяцев, на сухих поверхностях при комнатной температуре - в течение дня. </a:t>
            </a:r>
          </a:p>
          <a:p>
            <a:r>
              <a:rPr lang="ru-RU" sz="1400" b="1" dirty="0" smtClean="0"/>
              <a:t>2580.</a:t>
            </a:r>
            <a:r>
              <a:rPr lang="ru-RU" sz="1400" dirty="0" smtClean="0"/>
              <a:t> Распространение ЭВИ носит повсеместный характер. Заболевание встречается в виде спорадических случаев, локальных вспышек (чаще в детских коллективах), эпидемий. </a:t>
            </a:r>
          </a:p>
          <a:p>
            <a:r>
              <a:rPr lang="ru-RU" sz="1400" b="1" dirty="0" smtClean="0"/>
              <a:t>2583.</a:t>
            </a:r>
            <a:r>
              <a:rPr lang="ru-RU" sz="1400" dirty="0" smtClean="0"/>
              <a:t> Отмечается, преимущественно, летне-осенняя сезонность заболеваемости ЭВИ. Локальные вспышки ЭВИ могут регистрироваться в течение всего года, часто - вне зависимости от сезонного подъема заболеваемости. </a:t>
            </a:r>
          </a:p>
          <a:p>
            <a:r>
              <a:rPr lang="ru-RU" sz="1400" b="1" dirty="0" smtClean="0"/>
              <a:t>2584.</a:t>
            </a:r>
            <a:r>
              <a:rPr lang="ru-RU" sz="1400" dirty="0" smtClean="0"/>
              <a:t> ЭВИ характеризуются полиморфизмом клинических проявлений и множественными поражениями органов и систем: серозный менингит и </a:t>
            </a:r>
            <a:r>
              <a:rPr lang="ru-RU" sz="1400" dirty="0" err="1" smtClean="0"/>
              <a:t>менингоэнцефалит</a:t>
            </a:r>
            <a:r>
              <a:rPr lang="ru-RU" sz="1400" dirty="0" smtClean="0"/>
              <a:t>, экзантема (в том числе экзантема полости рта и конечностей или </a:t>
            </a:r>
            <a:r>
              <a:rPr lang="ru-RU" sz="1400" dirty="0" err="1" smtClean="0"/>
              <a:t>ящуроподобный</a:t>
            </a:r>
            <a:r>
              <a:rPr lang="ru-RU" sz="1400" dirty="0" smtClean="0"/>
              <a:t> синдром (англ. - </a:t>
            </a:r>
            <a:r>
              <a:rPr lang="ru-RU" sz="1400" dirty="0" err="1" smtClean="0"/>
              <a:t>hand</a:t>
            </a:r>
            <a:r>
              <a:rPr lang="ru-RU" sz="1400" dirty="0" smtClean="0"/>
              <a:t>, </a:t>
            </a:r>
            <a:r>
              <a:rPr lang="ru-RU" sz="1400" dirty="0" err="1" smtClean="0"/>
              <a:t>foot</a:t>
            </a:r>
            <a:r>
              <a:rPr lang="ru-RU" sz="1400" dirty="0" smtClean="0"/>
              <a:t> </a:t>
            </a:r>
            <a:r>
              <a:rPr lang="ru-RU" sz="1400" dirty="0" err="1" smtClean="0"/>
              <a:t>and</a:t>
            </a:r>
            <a:r>
              <a:rPr lang="ru-RU" sz="1400" dirty="0" smtClean="0"/>
              <a:t> </a:t>
            </a:r>
            <a:r>
              <a:rPr lang="ru-RU" sz="1400" dirty="0" err="1" smtClean="0"/>
              <a:t>mouth</a:t>
            </a:r>
            <a:r>
              <a:rPr lang="ru-RU" sz="1400" dirty="0" smtClean="0"/>
              <a:t> </a:t>
            </a:r>
            <a:r>
              <a:rPr lang="ru-RU" sz="1400" dirty="0" err="1" smtClean="0"/>
              <a:t>disease</a:t>
            </a:r>
            <a:r>
              <a:rPr lang="ru-RU" sz="1400" dirty="0" smtClean="0"/>
              <a:t>, сокр. HFMD), </a:t>
            </a:r>
            <a:r>
              <a:rPr lang="ru-RU" sz="1400" dirty="0" err="1" smtClean="0"/>
              <a:t>везикулезный</a:t>
            </a:r>
            <a:r>
              <a:rPr lang="ru-RU" sz="1400" dirty="0" smtClean="0"/>
              <a:t> (</a:t>
            </a:r>
            <a:r>
              <a:rPr lang="ru-RU" sz="1400" dirty="0" err="1" smtClean="0"/>
              <a:t>афтозный</a:t>
            </a:r>
            <a:r>
              <a:rPr lang="ru-RU" sz="1400" dirty="0" smtClean="0"/>
              <a:t>) фарингит (</a:t>
            </a:r>
            <a:r>
              <a:rPr lang="ru-RU" sz="1400" dirty="0" err="1" smtClean="0"/>
              <a:t>герпангина</a:t>
            </a:r>
            <a:r>
              <a:rPr lang="ru-RU" sz="1400" dirty="0" smtClean="0"/>
              <a:t>), синдром острого вялого паралича (ОВП), геморрагический конъюнктивит, миокардит, </a:t>
            </a:r>
            <a:r>
              <a:rPr lang="ru-RU" sz="1400" dirty="0" err="1" smtClean="0"/>
              <a:t>увеит</a:t>
            </a:r>
            <a:r>
              <a:rPr lang="ru-RU" sz="1400" dirty="0" smtClean="0"/>
              <a:t>, заболевания с респираторным синдромом, и другие. </a:t>
            </a:r>
          </a:p>
          <a:p>
            <a:r>
              <a:rPr lang="ru-RU" sz="1400" b="1" dirty="0" smtClean="0"/>
              <a:t>2585</a:t>
            </a:r>
            <a:r>
              <a:rPr lang="ru-RU" sz="1400" dirty="0" smtClean="0"/>
              <a:t>. Наибольшую опасность </a:t>
            </a:r>
            <a:r>
              <a:rPr lang="ru-RU" sz="1400" i="1" dirty="0" smtClean="0"/>
              <a:t>-среди </a:t>
            </a:r>
            <a:r>
              <a:rPr lang="ru-RU" sz="1400" dirty="0" smtClean="0"/>
              <a:t>энтеровирусных заболеваний представляют тяжелые клинические формы с поражением нервной системы.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1600" dirty="0" smtClean="0"/>
              <a:t>Общие положения     </a:t>
            </a:r>
            <a:r>
              <a:rPr lang="ru-RU" sz="1600" b="1" dirty="0" smtClean="0"/>
              <a:t>Санитарно-эпидемиологические требования к обеспечению населения безопасной в эпидемиологическом отношении питьевой водой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251520" y="692696"/>
            <a:ext cx="8640960" cy="5433467"/>
          </a:xfrm>
        </p:spPr>
        <p:txBody>
          <a:bodyPr>
            <a:normAutofit/>
          </a:bodyPr>
          <a:lstStyle/>
          <a:p>
            <a:pPr algn="just"/>
            <a:r>
              <a:rPr lang="ru-RU" sz="1600" b="1" dirty="0" smtClean="0"/>
              <a:t>12.</a:t>
            </a:r>
            <a:r>
              <a:rPr lang="ru-RU" sz="1600" dirty="0" smtClean="0"/>
              <a:t> Для предупреждения возникновения и распространения инфекционных болезней население должно обеспечиваться безопасной в эпидемиологическом отношении питьевой водой в количествах, достаточных для удовлетворения физиологических и бытовых потребностей человека. </a:t>
            </a:r>
          </a:p>
          <a:p>
            <a:pPr algn="just"/>
            <a:r>
              <a:rPr lang="ru-RU" sz="1600" b="1" dirty="0" smtClean="0"/>
              <a:t>13.</a:t>
            </a:r>
            <a:r>
              <a:rPr lang="ru-RU" sz="1600" dirty="0" smtClean="0"/>
              <a:t> </a:t>
            </a:r>
            <a:r>
              <a:rPr lang="ru-RU" sz="1600" dirty="0" smtClean="0">
                <a:solidFill>
                  <a:schemeClr val="accent3">
                    <a:lumMod val="50000"/>
                  </a:schemeClr>
                </a:solidFill>
              </a:rPr>
              <a:t>В целях предупреждения возникновения и распространения инфекционных болезней индивидуальные предприниматели и юридические лица, владельцы и лица, осуществляющие эксплуатацию централизованных, нецентрализованных, домовых распределительных, автономных систем питьевого водоснабжения населения, в том числе используемых в лечебных целях, и систем питьевого водоснабжения на транспортных средствах обязаны обеспечить соответствие качества питьевой воды установленным требованиям. </a:t>
            </a:r>
          </a:p>
          <a:p>
            <a:pPr algn="ctr">
              <a:buNone/>
            </a:pPr>
            <a:r>
              <a:rPr lang="ru-RU" sz="1400" b="1" dirty="0" smtClean="0"/>
              <a:t>Санитарно-эпидемиологические требования к обеспечению благоприятных условий                 жизнедеятельности населения </a:t>
            </a:r>
            <a:endParaRPr lang="ru-RU" sz="1400" dirty="0" smtClean="0"/>
          </a:p>
          <a:p>
            <a:pPr algn="just"/>
            <a:r>
              <a:rPr lang="ru-RU" sz="1600" b="1" dirty="0" smtClean="0"/>
              <a:t>14.</a:t>
            </a:r>
            <a:r>
              <a:rPr lang="ru-RU" sz="1600" dirty="0" smtClean="0"/>
              <a:t> </a:t>
            </a:r>
            <a:r>
              <a:rPr lang="ru-RU" sz="1600" dirty="0" smtClean="0">
                <a:solidFill>
                  <a:schemeClr val="accent3">
                    <a:lumMod val="50000"/>
                  </a:schemeClr>
                </a:solidFill>
              </a:rPr>
              <a:t>Условия проживания в жилых зданиях и помещениях, их содержание в целях предупреждения возникновения и распространения инфекционных болезней должны соответствовать требованиям санитарного законодательства. </a:t>
            </a:r>
          </a:p>
          <a:p>
            <a:pPr algn="just"/>
            <a:r>
              <a:rPr lang="ru-RU" sz="1600" b="1" dirty="0" smtClean="0"/>
              <a:t>15.</a:t>
            </a:r>
            <a:r>
              <a:rPr lang="ru-RU" sz="1600" dirty="0" smtClean="0"/>
              <a:t> При эксплуатации производственных, общественных зданий, сооружений и оборудования должны обеспечиваться безопасные в эпидемиологическом отношении условия труда, быта и отдыха и осуществляться мероприятия по охране окружающей среды, направленные на предупреждение возникновения и распространения инфекционных болезней, в соответствии с санитарно-эпидемиологическими требованиями. </a:t>
            </a:r>
          </a:p>
          <a:p>
            <a:endParaRPr lang="ru-RU" sz="1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216024"/>
          </a:xfrm>
        </p:spPr>
        <p:txBody>
          <a:bodyPr>
            <a:normAutofit fontScale="90000"/>
          </a:bodyPr>
          <a:lstStyle/>
          <a:p>
            <a:pPr algn="l"/>
            <a:r>
              <a:rPr lang="ru-RU" sz="1400" b="1" dirty="0" err="1" smtClean="0"/>
              <a:t>Гл.XXXIII</a:t>
            </a:r>
            <a:r>
              <a:rPr lang="ru-RU" sz="1400" b="1" dirty="0" smtClean="0"/>
              <a:t>.</a:t>
            </a:r>
            <a:endParaRPr lang="ru-RU" sz="1400" dirty="0"/>
          </a:p>
        </p:txBody>
      </p:sp>
      <p:sp>
        <p:nvSpPr>
          <p:cNvPr id="3" name="Содержимое 2"/>
          <p:cNvSpPr>
            <a:spLocks noGrp="1"/>
          </p:cNvSpPr>
          <p:nvPr>
            <p:ph idx="1"/>
          </p:nvPr>
        </p:nvSpPr>
        <p:spPr>
          <a:xfrm>
            <a:off x="107504" y="404664"/>
            <a:ext cx="8928992" cy="6264696"/>
          </a:xfrm>
        </p:spPr>
        <p:txBody>
          <a:bodyPr>
            <a:normAutofit/>
          </a:bodyPr>
          <a:lstStyle/>
          <a:p>
            <a:pPr algn="just"/>
            <a:r>
              <a:rPr lang="ru-RU" sz="1400" b="1" dirty="0" smtClean="0"/>
              <a:t>2612.</a:t>
            </a:r>
            <a:r>
              <a:rPr lang="ru-RU" sz="1400" dirty="0" smtClean="0"/>
              <a:t> В организациях, осуществляющих образовательную деятельность, организациях отдыха детей и их оздоровления в целях профилактики групповой заболеваемости независимо от наличия или отсутствия регистрации в них случаев заболеваний в период эпидемического сезонного подъема заболеваемости ЭВИ вводятся следующие дополнительные профилактические мероприятия: </a:t>
            </a:r>
          </a:p>
          <a:p>
            <a:pPr algn="just"/>
            <a:r>
              <a:rPr lang="ru-RU" sz="1400" dirty="0" smtClean="0"/>
              <a:t>проведение ежедневного утреннего фильтра с документальным оформлением результатов осмотра по каждому классу/группе/отряду (не допущение в организованный коллектив детей с признаками инфекционных заболеваний); </a:t>
            </a:r>
          </a:p>
          <a:p>
            <a:pPr algn="just"/>
            <a:r>
              <a:rPr lang="ru-RU" sz="1400" dirty="0" smtClean="0"/>
              <a:t>проведение текущей дезинфекции не менее 2 раз в день (на пищеблоке, в столовой, в спальных помещениях, кабинетах/классах, групповых, кружковых, местах общего пользования, бассейнах, санузлах) с применением растворов дезинфекционных средств эффективных в отношении </a:t>
            </a:r>
            <a:r>
              <a:rPr lang="ru-RU" sz="1400" dirty="0" err="1" smtClean="0"/>
              <a:t>энтеровирусов</a:t>
            </a:r>
            <a:r>
              <a:rPr lang="ru-RU" sz="1400" dirty="0" smtClean="0"/>
              <a:t>; </a:t>
            </a:r>
          </a:p>
          <a:p>
            <a:pPr algn="just"/>
            <a:r>
              <a:rPr lang="ru-RU" sz="1400" dirty="0" smtClean="0"/>
              <a:t>проведение дезинфекции столовой посуды и столовых приборов после каждого приема пищи с использованием дезинфекционных средств, эффективных в отношении </a:t>
            </a:r>
            <a:r>
              <a:rPr lang="ru-RU" sz="1400" dirty="0" err="1" smtClean="0"/>
              <a:t>энтеровирусов</a:t>
            </a:r>
            <a:r>
              <a:rPr lang="ru-RU" sz="1400" dirty="0" smtClean="0"/>
              <a:t>; для обеззараживания столовой посуды в дезинфицирующем растворе в организациях, осуществляющих образовательную деятельность, организаций отдыха детей и их оздоровления, выделяется емкость с крышкой с четкими надписями с указанием названия препарата, его концентрации, назначения, даты приготовления, предельного срока годности; </a:t>
            </a:r>
          </a:p>
          <a:p>
            <a:pPr algn="just"/>
            <a:r>
              <a:rPr lang="ru-RU" sz="1400" dirty="0" smtClean="0"/>
              <a:t>увеличение кратности проветривания кабинетов, рекреаций, спальных помещений; для обеззараживания воздуха могут использоваться специализированные приборы, разрешенные к применению в соответствии с инструкцией производителя; </a:t>
            </a:r>
          </a:p>
          <a:p>
            <a:pPr algn="just"/>
            <a:r>
              <a:rPr lang="ru-RU" sz="1400" dirty="0" smtClean="0"/>
              <a:t>принятие мер по минимизации рисков для реализации пищевого пути распространения ЭВИ (фрукты, овощи допускаются в питание после стандартной обработки, овощи - с последующим ошпариванием кипятком, не допускается последующая нарезка фруктов; сервировку и </a:t>
            </a:r>
            <a:r>
              <a:rPr lang="ru-RU" sz="1400" dirty="0" err="1" smtClean="0"/>
              <a:t>порционирование</a:t>
            </a:r>
            <a:r>
              <a:rPr lang="ru-RU" sz="1400" dirty="0" smtClean="0"/>
              <a:t> блюд на пищеблоке, в групповых ячейках проводит только персонал с использованием одноразовых перчаток и предварительной обработкой рук кожным антисептиком); </a:t>
            </a:r>
          </a:p>
          <a:p>
            <a:pPr algn="just"/>
            <a:r>
              <a:rPr lang="ru-RU" sz="1400" dirty="0" smtClean="0"/>
              <a:t>создание надлежащих условий для соблюдения детьми и работниками правил личной гигиены: наличие жидкого мыла, кожных антисептиков, одноразовых полотенец; </a:t>
            </a:r>
          </a:p>
          <a:p>
            <a:r>
              <a:rPr lang="ru-RU" sz="1400" dirty="0" smtClean="0"/>
              <a:t>проведение разъяснительной работы с детьми и родителями о мерах профилактики ЭВИ. </a:t>
            </a:r>
          </a:p>
          <a:p>
            <a:endParaRPr lang="ru-RU" sz="1400" dirty="0" smtClean="0"/>
          </a:p>
          <a:p>
            <a:endParaRPr lang="ru-RU" sz="1400" dirty="0" smtClean="0"/>
          </a:p>
          <a:p>
            <a:endParaRPr lang="ru-RU" sz="1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400" b="1" dirty="0" err="1" smtClean="0"/>
              <a:t>Гл.XXXIII</a:t>
            </a:r>
            <a:r>
              <a:rPr lang="ru-RU" sz="1400" b="1" dirty="0" smtClean="0"/>
              <a:t>.</a:t>
            </a:r>
            <a:endParaRPr lang="ru-RU" sz="1400" dirty="0"/>
          </a:p>
        </p:txBody>
      </p:sp>
      <p:sp>
        <p:nvSpPr>
          <p:cNvPr id="3" name="Содержимое 2"/>
          <p:cNvSpPr>
            <a:spLocks noGrp="1"/>
          </p:cNvSpPr>
          <p:nvPr>
            <p:ph idx="1"/>
          </p:nvPr>
        </p:nvSpPr>
        <p:spPr>
          <a:xfrm>
            <a:off x="457200" y="908720"/>
            <a:ext cx="8229600" cy="5217443"/>
          </a:xfrm>
        </p:spPr>
        <p:txBody>
          <a:bodyPr>
            <a:normAutofit/>
          </a:bodyPr>
          <a:lstStyle/>
          <a:p>
            <a:pPr algn="just"/>
            <a:r>
              <a:rPr lang="ru-RU" sz="1400" b="1" dirty="0" smtClean="0"/>
              <a:t>2613.</a:t>
            </a:r>
            <a:r>
              <a:rPr lang="ru-RU" sz="1400" dirty="0" smtClean="0"/>
              <a:t> При высоком риске формирования эпидемических очагов ЭВИ также могут вводиться ограничительные мероприятия: </a:t>
            </a:r>
          </a:p>
          <a:p>
            <a:pPr algn="just"/>
            <a:r>
              <a:rPr lang="ru-RU" sz="1400" dirty="0" smtClean="0"/>
              <a:t>отмена кабинетной системы обучения (каждый класс занимается в отдельном кабинете); </a:t>
            </a:r>
          </a:p>
          <a:p>
            <a:pPr algn="just"/>
            <a:r>
              <a:rPr lang="ru-RU" sz="1400" dirty="0" smtClean="0"/>
              <a:t>своевременное введение ограничительных мероприятий, в том числе по приостановлению образовательного процесса, проведению массовых культурных и спортивных мероприятий, приостановлению функционирования бассейнов, работающих при организованных коллективах детей. </a:t>
            </a:r>
          </a:p>
          <a:p>
            <a:pPr algn="just"/>
            <a:r>
              <a:rPr lang="ru-RU" sz="1400" b="1" dirty="0" smtClean="0"/>
              <a:t>2614.</a:t>
            </a:r>
            <a:r>
              <a:rPr lang="ru-RU" sz="1400" dirty="0" smtClean="0"/>
              <a:t> Руководители организаций, осуществляющих образовательную деятельность, организаций отдыха детей и их оздоровления обеспечивают проведение вышеуказанных дополнительных профилактических мероприятий, а также неснижаемый запас дезинфекционных средств, кожных антисептиков, перчаток в подведомственных учреждениях (постоянно поддерживаемый запас) для проведения полного комплекса мероприятий. </a:t>
            </a:r>
          </a:p>
          <a:p>
            <a:pPr algn="just"/>
            <a:r>
              <a:rPr lang="ru-RU" sz="1400" b="1" dirty="0" smtClean="0"/>
              <a:t>2615.</a:t>
            </a:r>
            <a:r>
              <a:rPr lang="ru-RU" sz="1400" dirty="0" smtClean="0"/>
              <a:t> Руководители организаций, осуществляющих образовательную деятельность, организаций отдыха детей и их оздоровления обеспечивают размещение информации о проводимых мероприятиях по профилактике ЭВИ на стендах в местах ожидания родителей указанных учреждений и на сайте учреждений. </a:t>
            </a:r>
          </a:p>
          <a:p>
            <a:pPr algn="just"/>
            <a:r>
              <a:rPr lang="ru-RU" sz="1400" b="1" dirty="0" smtClean="0"/>
              <a:t>2623.</a:t>
            </a:r>
            <a:r>
              <a:rPr lang="ru-RU" sz="1400" dirty="0" smtClean="0"/>
              <a:t> Санитарно-противоэпидемические (профилактические) мероприятия в эпидемическом очаге ЭВИ (при подозрении на это заболевание) проводят медицинские работники медицинских организаций, организаций, осуществляющих образовательную деятельность, организаций отдыха детей и их оздоровления и других организаций под контролем органов, осуществляющих федеральный государственный санитарно- эпидемиологический надзор. Полноту и своевременность проведения санитарно-противоэпидемических (профилактических) мероприятий  обеспечивает руководитель организации (учреждения). </a:t>
            </a:r>
          </a:p>
          <a:p>
            <a:pPr algn="just"/>
            <a:endParaRPr lang="ru-RU" sz="1400" dirty="0" smtClean="0"/>
          </a:p>
          <a:p>
            <a:pPr algn="just"/>
            <a:endParaRPr lang="ru-RU" sz="1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400" b="1" dirty="0" err="1" smtClean="0"/>
              <a:t>Гл.XXXIII</a:t>
            </a:r>
            <a:r>
              <a:rPr lang="ru-RU" sz="1400" b="1" dirty="0" smtClean="0"/>
              <a:t>.</a:t>
            </a:r>
            <a:endParaRPr lang="ru-RU" sz="1400" dirty="0"/>
          </a:p>
        </p:txBody>
      </p:sp>
      <p:sp>
        <p:nvSpPr>
          <p:cNvPr id="3" name="Содержимое 2"/>
          <p:cNvSpPr>
            <a:spLocks noGrp="1"/>
          </p:cNvSpPr>
          <p:nvPr>
            <p:ph idx="1"/>
          </p:nvPr>
        </p:nvSpPr>
        <p:spPr>
          <a:xfrm>
            <a:off x="457200" y="764704"/>
            <a:ext cx="8229600" cy="5361459"/>
          </a:xfrm>
        </p:spPr>
        <p:txBody>
          <a:bodyPr>
            <a:normAutofit fontScale="92500" lnSpcReduction="10000"/>
          </a:bodyPr>
          <a:lstStyle/>
          <a:p>
            <a:r>
              <a:rPr lang="ru-RU" sz="1400" b="1" dirty="0" smtClean="0"/>
              <a:t>2628.</a:t>
            </a:r>
            <a:r>
              <a:rPr lang="ru-RU" sz="1400" dirty="0" smtClean="0"/>
              <a:t> Медицинское наблюдение контактных осуществляется ежедневно с внесением результатов осмотра в соответствующие медицинские документы (листы наблюдений). </a:t>
            </a:r>
          </a:p>
          <a:p>
            <a:r>
              <a:rPr lang="ru-RU" sz="1400" b="1" dirty="0" smtClean="0"/>
              <a:t>2629.</a:t>
            </a:r>
            <a:r>
              <a:rPr lang="ru-RU" sz="1400" dirty="0" smtClean="0"/>
              <a:t> Длительность медицинского наблюдения за контактными в очаге с момента изоляции последнего заболевшего ЭВИ составляет: </a:t>
            </a:r>
          </a:p>
          <a:p>
            <a:r>
              <a:rPr lang="ru-RU" sz="1400" dirty="0" smtClean="0"/>
              <a:t>10 календарных дней - при регистрации легких форм ЭВИ (при отсутствии поражения нервной системы); </a:t>
            </a:r>
          </a:p>
          <a:p>
            <a:r>
              <a:rPr lang="ru-RU" sz="1400" dirty="0" smtClean="0"/>
              <a:t>20 календарных дней - при регистрации форм ЭВИ с поражением нервной системы. </a:t>
            </a:r>
          </a:p>
          <a:p>
            <a:r>
              <a:rPr lang="ru-RU" sz="1400" b="1" dirty="0" smtClean="0"/>
              <a:t>2630.</a:t>
            </a:r>
            <a:r>
              <a:rPr lang="ru-RU" sz="1400" dirty="0" smtClean="0"/>
              <a:t> После изоляции больного ЭВИ (или лица с подозрением на это заболевание), в детском организованном коллективе проводятся ограничительные мероприятия: </a:t>
            </a:r>
          </a:p>
          <a:p>
            <a:r>
              <a:rPr lang="ru-RU" sz="1400" dirty="0" smtClean="0"/>
              <a:t>в течение 10 календарных дней - при регистрации легких форм ЭВИ (без признаков поражения нервной системы); </a:t>
            </a:r>
          </a:p>
          <a:p>
            <a:r>
              <a:rPr lang="ru-RU" sz="1400" dirty="0" smtClean="0"/>
              <a:t>в течение 20 календарных дней - при регистрации форм ЭВИ с поражением нервной системы. </a:t>
            </a:r>
          </a:p>
          <a:p>
            <a:r>
              <a:rPr lang="ru-RU" sz="1400" b="1" dirty="0" smtClean="0"/>
              <a:t>2631</a:t>
            </a:r>
            <a:r>
              <a:rPr lang="ru-RU" sz="1400" dirty="0" smtClean="0"/>
              <a:t>. Ограничительные мероприятия включают: </a:t>
            </a:r>
          </a:p>
          <a:p>
            <a:r>
              <a:rPr lang="ru-RU" sz="1400" dirty="0" smtClean="0"/>
              <a:t>прекращение приема новых и временно отсутствующих детей в группу, в которой зарегистрирован случай ЭВИ; </a:t>
            </a:r>
          </a:p>
          <a:p>
            <a:r>
              <a:rPr lang="ru-RU" sz="1400" dirty="0" smtClean="0"/>
              <a:t>запрещение перевода детей из группы, в которой зарегистрирован случай ЭВИ, в другую группу; </a:t>
            </a:r>
          </a:p>
          <a:p>
            <a:r>
              <a:rPr lang="ru-RU" sz="1400" dirty="0" smtClean="0"/>
              <a:t>запрещение участия карантинной группы в общих культурно-массовых мероприятиях детской организации; </a:t>
            </a:r>
          </a:p>
          <a:p>
            <a:r>
              <a:rPr lang="ru-RU" sz="1400" dirty="0" smtClean="0"/>
              <a:t>организацию прогулок карантинной группы с соблюдением принципа групповой изоляции на участке и при возвращении в группу; </a:t>
            </a:r>
          </a:p>
          <a:p>
            <a:r>
              <a:rPr lang="ru-RU" sz="1400" dirty="0" smtClean="0"/>
              <a:t>соблюдение принципа изоляции детей карантинной группы при организации питания; </a:t>
            </a:r>
          </a:p>
          <a:p>
            <a:r>
              <a:rPr lang="ru-RU" sz="1400" dirty="0" smtClean="0"/>
              <a:t>при невозможности соблюдения в организации, осуществляющей образовательную деятельность, принципа изоляции организовать разобщение детей, подвергшихся риску заражения ЭВИ, на период 10 календарных дней при легких формах (при отсутствии поражения нервной системы) или на период 20 календарных дней при регистрации форм ЭВИ с поражением нервной системы. </a:t>
            </a:r>
          </a:p>
          <a:p>
            <a:r>
              <a:rPr lang="ru-RU" sz="1400" b="1" dirty="0" smtClean="0"/>
              <a:t>2632</a:t>
            </a:r>
            <a:r>
              <a:rPr lang="ru-RU" sz="1400" dirty="0" smtClean="0"/>
              <a:t>. Полноту проводимых ограничительных мероприятий обеспечивает руководитель организации, осуществляющей образовательную деятельность. </a:t>
            </a:r>
          </a:p>
          <a:p>
            <a:r>
              <a:rPr lang="ru-RU" sz="1400" b="1" dirty="0" smtClean="0"/>
              <a:t>2633.</a:t>
            </a:r>
            <a:r>
              <a:rPr lang="ru-RU" sz="1400" dirty="0" smtClean="0"/>
              <a:t> В очагах ЭВИ организуют мероприятия по дезинфекции. </a:t>
            </a:r>
          </a:p>
          <a:p>
            <a:endParaRPr lang="ru-RU" sz="1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1400" b="1" dirty="0" smtClean="0"/>
              <a:t>XXXIV. Профилактика гриппа и других острых респираторных вирусных инфекций </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107504" y="692696"/>
            <a:ext cx="8856984" cy="5976664"/>
          </a:xfrm>
        </p:spPr>
        <p:txBody>
          <a:bodyPr>
            <a:normAutofit lnSpcReduction="10000"/>
          </a:bodyPr>
          <a:lstStyle/>
          <a:p>
            <a:pPr algn="just"/>
            <a:r>
              <a:rPr lang="ru-RU" sz="1400" b="1" dirty="0" smtClean="0"/>
              <a:t>2649.</a:t>
            </a:r>
            <a:r>
              <a:rPr lang="ru-RU" sz="1400" dirty="0" smtClean="0"/>
              <a:t> Острая респираторная инфекция (ОРИ) представляет собой остропротекающую, в большинстве случаев </a:t>
            </a:r>
            <a:r>
              <a:rPr lang="ru-RU" sz="1400" dirty="0" err="1" smtClean="0"/>
              <a:t>самоограничивающуюся</a:t>
            </a:r>
            <a:r>
              <a:rPr lang="ru-RU" sz="1400" dirty="0" smtClean="0"/>
              <a:t> инфекцию респираторного тракта, проявляющуюся катаральным воспалением верхних дыхательных путей и протекающая с лихорадкой, насморком, чиханием, кашлем, болью в горле, нарушением общего состояния разной выраженности. Под острой респираторной инфекцией понимаются следующие нозологические формы: острый </a:t>
            </a:r>
            <a:r>
              <a:rPr lang="ru-RU" sz="1400" dirty="0" err="1" smtClean="0"/>
              <a:t>назофарингит</a:t>
            </a:r>
            <a:r>
              <a:rPr lang="ru-RU" sz="1400" dirty="0" smtClean="0"/>
              <a:t>, </a:t>
            </a:r>
            <a:r>
              <a:rPr lang="ru-RU" sz="1400" dirty="0" err="1" smtClean="0"/>
              <a:t>острый</a:t>
            </a:r>
            <a:r>
              <a:rPr lang="ru-RU" sz="1400" dirty="0" smtClean="0"/>
              <a:t> фарингит, острый ларингит, острый трахеит, острый </a:t>
            </a:r>
            <a:r>
              <a:rPr lang="ru-RU" sz="1400" dirty="0" err="1" smtClean="0"/>
              <a:t>ларингофарингит</a:t>
            </a:r>
            <a:r>
              <a:rPr lang="ru-RU" sz="1400" dirty="0" smtClean="0"/>
              <a:t>, острая инфекция верхних дыхательных путей </a:t>
            </a:r>
            <a:r>
              <a:rPr lang="ru-RU" sz="1400" dirty="0" err="1" smtClean="0"/>
              <a:t>неуточненная</a:t>
            </a:r>
            <a:r>
              <a:rPr lang="ru-RU" sz="1400" dirty="0" smtClean="0"/>
              <a:t>. </a:t>
            </a:r>
          </a:p>
          <a:p>
            <a:r>
              <a:rPr lang="ru-RU" sz="1400" b="1" dirty="0" smtClean="0"/>
              <a:t>2656.</a:t>
            </a:r>
            <a:r>
              <a:rPr lang="ru-RU" sz="1400" dirty="0" smtClean="0"/>
              <a:t> ОРИ является самой распространенной группой инфекционных болезней с широким спектром инфекционных агентов. ОРИ преимущественно вызывают вирусы, …..</a:t>
            </a:r>
          </a:p>
          <a:p>
            <a:pPr algn="just"/>
            <a:r>
              <a:rPr lang="ru-RU" sz="1400" b="1" dirty="0" smtClean="0"/>
              <a:t>2657.</a:t>
            </a:r>
            <a:r>
              <a:rPr lang="ru-RU" sz="1400" dirty="0" smtClean="0"/>
              <a:t> Грипп входит в группу ОРИ и является острой вирусной инфекционной болезнью с воздушно-капельным путем передачи возбудителя, характеризуется острым началом, лихорадкой (с температурой 38 °C и выше), общей интоксикацией и поражением дыхательных путей. В редких случаях возможно заражение человека непосредственно вирусами гриппа животных. </a:t>
            </a:r>
          </a:p>
          <a:p>
            <a:r>
              <a:rPr lang="ru-RU" sz="1400" b="1" dirty="0" smtClean="0"/>
              <a:t>2658.</a:t>
            </a:r>
            <a:r>
              <a:rPr lang="ru-RU" sz="1400" dirty="0" smtClean="0"/>
              <a:t> Вирус гриппа в воздухе сохраняет жизнеспособность и инфекционную активность в течение нескольких часов, на поверхностях - до 4 календарных дней…</a:t>
            </a:r>
          </a:p>
          <a:p>
            <a:pPr algn="just"/>
            <a:r>
              <a:rPr lang="ru-RU" sz="1400" b="1" dirty="0" smtClean="0"/>
              <a:t>2666.</a:t>
            </a:r>
            <a:r>
              <a:rPr lang="ru-RU" sz="1400" dirty="0" smtClean="0"/>
              <a:t> При возникновении в дошкольных образовательных организациях, медицинских организациях, организациях отдыха детей и их оздоровления, организациях социального обеспечения 5 и более случаев с симптомами острой респираторной инфекции (гриппа или ОРИ), связанных между собой инкубационным периодом (в течение 7 дней), медицинский персонал указанных организаций информирует об этом территориальный орган федерального органа исполнительной власти, уполномоченного на осуществление федерального государственного санитарно-эпидемиологического надзора. </a:t>
            </a:r>
          </a:p>
          <a:p>
            <a:pPr algn="just"/>
            <a:r>
              <a:rPr lang="ru-RU" sz="1400" b="1" dirty="0" smtClean="0"/>
              <a:t>2679.</a:t>
            </a:r>
            <a:r>
              <a:rPr lang="ru-RU" sz="1400" dirty="0" smtClean="0"/>
              <a:t> С целью предупреждения возникновения последующих случаев заболеваний гриппом и ОРИ в дошкольных образовательных организациях, в общеобразовательных организациях, организованных коллективах взрослых проводят экстренную неспецифическую профилактику. </a:t>
            </a:r>
          </a:p>
          <a:p>
            <a:pPr algn="just"/>
            <a:r>
              <a:rPr lang="ru-RU" sz="1400" b="1" dirty="0" smtClean="0"/>
              <a:t>2680.</a:t>
            </a:r>
            <a:r>
              <a:rPr lang="ru-RU" sz="1400" dirty="0" smtClean="0"/>
              <a:t> В очагах гриппозной инфекции и ОРИ организуется комплекс санитарно-противоэпидемических (профилактических) мероприятий, предусматривающий обеззараживание посуды, воздуха и поверхностей в помещениях с использованием эффективных при вирусных инфекциях дезинфицирующих средств, </a:t>
            </a:r>
            <a:r>
              <a:rPr lang="ru-RU" sz="1400" dirty="0" err="1" smtClean="0"/>
              <a:t>обеззараживателей</a:t>
            </a:r>
            <a:r>
              <a:rPr lang="ru-RU" sz="1400" dirty="0" smtClean="0"/>
              <a:t> воздуха и методов, разрешенных к применению, а также текущую влажную уборку и проветривание помещений. </a:t>
            </a:r>
          </a:p>
          <a:p>
            <a:pPr algn="just"/>
            <a:endParaRPr lang="ru-RU" sz="1400" dirty="0" smtClean="0"/>
          </a:p>
          <a:p>
            <a:endParaRPr lang="ru-RU" sz="1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400" b="1" dirty="0" err="1" smtClean="0"/>
              <a:t>Гл.XXXIV</a:t>
            </a:r>
            <a:r>
              <a:rPr lang="ru-RU" sz="1400" b="1" dirty="0" smtClean="0"/>
              <a:t>.</a:t>
            </a:r>
            <a:endParaRPr lang="ru-RU" sz="1400" dirty="0"/>
          </a:p>
        </p:txBody>
      </p:sp>
      <p:sp>
        <p:nvSpPr>
          <p:cNvPr id="3" name="Содержимое 2"/>
          <p:cNvSpPr>
            <a:spLocks noGrp="1"/>
          </p:cNvSpPr>
          <p:nvPr>
            <p:ph idx="1"/>
          </p:nvPr>
        </p:nvSpPr>
        <p:spPr>
          <a:xfrm>
            <a:off x="457200" y="764704"/>
            <a:ext cx="8229600" cy="5976664"/>
          </a:xfrm>
        </p:spPr>
        <p:txBody>
          <a:bodyPr>
            <a:normAutofit lnSpcReduction="10000"/>
          </a:bodyPr>
          <a:lstStyle/>
          <a:p>
            <a:pPr algn="just"/>
            <a:r>
              <a:rPr lang="ru-RU" sz="1400" b="1" dirty="0" smtClean="0"/>
              <a:t>2681.</a:t>
            </a:r>
            <a:r>
              <a:rPr lang="ru-RU" sz="1400" dirty="0" smtClean="0"/>
              <a:t> При получении экстренного извещения о регистрации 5 и более случаев заболеваний с симптомами респираторной инфекции (гриппом или ОРИ) в дошкольных образовательных организациях, организациях отдыха детей и их оздоровления, оздоровительных и медицинских организациях, организациях социального обеспечения специалистами органа, уполномоченного осуществлять федеральный государственный санитарно-эпидемиологический надзор, проводится эпидемиологическое обследование очага инфекции и организуется (определяется) комплекс санитарно-противоэпидемических (профилактических) мероприятий. </a:t>
            </a:r>
          </a:p>
          <a:p>
            <a:pPr algn="just"/>
            <a:r>
              <a:rPr lang="ru-RU" sz="1400" b="1" dirty="0" smtClean="0"/>
              <a:t>2683.</a:t>
            </a:r>
            <a:r>
              <a:rPr lang="ru-RU" sz="1400" dirty="0" smtClean="0"/>
              <a:t> В медицинских организациях, организациях, осуществляющих образовательную деятельность, оздоровительных организациях, организациях социального обеспечения обеспечивается соблюдение текущей дезинфекции химическими дезинфицирующими средствами, разрешенными к применению, соблюдение масочного режима, гигиенической обработки рук, обеззараживания и очистки воздуха с применением технологий, прошедших оценку соответствия и разрешенных к применению, в том числе ультрафиолетовое облучение и проветривание помещений. </a:t>
            </a:r>
          </a:p>
          <a:p>
            <a:pPr algn="just"/>
            <a:r>
              <a:rPr lang="ru-RU" sz="1400" dirty="0" smtClean="0"/>
              <a:t>Организация профилактических и противоэпидемических мероприятий в </a:t>
            </a:r>
            <a:r>
              <a:rPr lang="ru-RU" sz="1400" dirty="0" err="1" smtClean="0"/>
              <a:t>предэпидемический</a:t>
            </a:r>
            <a:r>
              <a:rPr lang="ru-RU" sz="1400" dirty="0" smtClean="0"/>
              <a:t> период </a:t>
            </a:r>
          </a:p>
          <a:p>
            <a:pPr algn="just"/>
            <a:r>
              <a:rPr lang="ru-RU" sz="1400" b="1" dirty="0" smtClean="0"/>
              <a:t>2686.</a:t>
            </a:r>
            <a:r>
              <a:rPr lang="ru-RU" sz="1400" dirty="0" smtClean="0"/>
              <a:t> Руководителями организаций, сотрудники которых относятся к группам риска по заболеваемости гриппом и ОРИ (работники медицинских, научно- исследовательских и организаций, осуществляющих образовательную деятельность, торговли, общественного питания, транспорта, свиноводства, птицеводства), должны приниматься меры по проведению специфической профилактики гриппа и неспецифической профилактики ОРИ. </a:t>
            </a:r>
          </a:p>
          <a:p>
            <a:pPr algn="just"/>
            <a:r>
              <a:rPr lang="ru-RU" sz="1400" dirty="0" smtClean="0"/>
              <a:t>Организация противоэпидемических мероприятий в период подъема заболеваемости гриппом и ОРИ </a:t>
            </a:r>
          </a:p>
          <a:p>
            <a:pPr algn="just"/>
            <a:r>
              <a:rPr lang="ru-RU" sz="1400" b="1" dirty="0" smtClean="0"/>
              <a:t>2695.</a:t>
            </a:r>
            <a:r>
              <a:rPr lang="ru-RU" sz="1400" dirty="0" smtClean="0"/>
              <a:t> Руководителями организаций и предприятий принимаются меры по защите работающего персонала от заболевания гриппом и ОРИ, особенно в организациях с высоким риском распространения вирусов (объекты торговли, сферы обслуживания, общественного транспорта). </a:t>
            </a:r>
          </a:p>
          <a:p>
            <a:pPr algn="just"/>
            <a:r>
              <a:rPr lang="ru-RU" sz="1400" b="1" dirty="0" smtClean="0"/>
              <a:t>2698.</a:t>
            </a:r>
            <a:r>
              <a:rPr lang="ru-RU" sz="1400" dirty="0" smtClean="0"/>
              <a:t> Специфическая профилактика гриппа осуществляется в соответствии с национальным календарем профилактических прививок и инструкциями по применению медицинских иммунобиологических препаратов.</a:t>
            </a:r>
          </a:p>
          <a:p>
            <a:endParaRPr lang="ru-RU" sz="1400" dirty="0" smtClean="0"/>
          </a:p>
          <a:p>
            <a:endParaRPr lang="ru-RU" sz="1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400" b="1" dirty="0" err="1" smtClean="0"/>
              <a:t>Гл.XXXIV</a:t>
            </a:r>
            <a:r>
              <a:rPr lang="ru-RU" sz="1400" b="1" dirty="0" smtClean="0"/>
              <a:t>.</a:t>
            </a:r>
            <a:endParaRPr lang="ru-RU" sz="1400" dirty="0"/>
          </a:p>
        </p:txBody>
      </p:sp>
      <p:sp>
        <p:nvSpPr>
          <p:cNvPr id="3" name="Содержимое 2"/>
          <p:cNvSpPr>
            <a:spLocks noGrp="1"/>
          </p:cNvSpPr>
          <p:nvPr>
            <p:ph idx="1"/>
          </p:nvPr>
        </p:nvSpPr>
        <p:spPr>
          <a:xfrm>
            <a:off x="457200" y="908720"/>
            <a:ext cx="8229600" cy="5217443"/>
          </a:xfrm>
        </p:spPr>
        <p:txBody>
          <a:bodyPr>
            <a:normAutofit lnSpcReduction="10000"/>
          </a:bodyPr>
          <a:lstStyle/>
          <a:p>
            <a:r>
              <a:rPr lang="ru-RU" sz="1400" b="1" dirty="0" smtClean="0"/>
              <a:t>2699.</a:t>
            </a:r>
            <a:r>
              <a:rPr lang="ru-RU" sz="1400" dirty="0" smtClean="0"/>
              <a:t> В первую очередь вакцинации против гриппа в </a:t>
            </a:r>
            <a:r>
              <a:rPr lang="ru-RU" sz="1400" dirty="0" err="1" smtClean="0"/>
              <a:t>предэпидемический</a:t>
            </a:r>
            <a:r>
              <a:rPr lang="ru-RU" sz="1400" dirty="0" smtClean="0"/>
              <a:t> период подлежат лица, относящиеся к категории высокого риска заболевания гриппом и неблагоприятных осложнений при заболевании, к которым относятся: </a:t>
            </a:r>
          </a:p>
          <a:p>
            <a:r>
              <a:rPr lang="ru-RU" sz="1400" dirty="0" smtClean="0"/>
              <a:t>лица старше 60 лет, прежде всего проживающие в учреждениях социального обеспечения; </a:t>
            </a:r>
          </a:p>
          <a:p>
            <a:r>
              <a:rPr lang="ru-RU" sz="1400" dirty="0" smtClean="0"/>
              <a:t>лица, страдающие заболеваниями эндокринной системы (диабет), нарушениями обмена веществ (ожирение), болезнями системы кровообращения (гипертоническая болезнь, ишемическая болезнь сердца), хроническими заболеваниями дыхательной системы (хронический бронхит, бронхиальная астма), хроническими заболеваниями печени и почек;</a:t>
            </a:r>
          </a:p>
          <a:p>
            <a:r>
              <a:rPr lang="ru-RU" sz="1400" dirty="0" smtClean="0"/>
              <a:t>женщин во 2-м и 3-м триместре беременности (только инактивированными вакцинами); </a:t>
            </a:r>
          </a:p>
          <a:p>
            <a:r>
              <a:rPr lang="ru-RU" sz="1400" dirty="0" smtClean="0"/>
              <a:t>лица, часто болеющие острыми респираторными вирусными заболеваниями; </a:t>
            </a:r>
          </a:p>
          <a:p>
            <a:r>
              <a:rPr lang="ru-RU" sz="1400" dirty="0" smtClean="0"/>
              <a:t>дети старше 6 месяцев, дети, посещающие дошкольные образовательные организации и (или) находящиеся в организациях с постоянным пребыванием (детские дома, дома ребенка); </a:t>
            </a:r>
          </a:p>
          <a:p>
            <a:r>
              <a:rPr lang="ru-RU" sz="1400" dirty="0" smtClean="0"/>
              <a:t>школьники; </a:t>
            </a:r>
          </a:p>
          <a:p>
            <a:r>
              <a:rPr lang="ru-RU" sz="1400" dirty="0" smtClean="0"/>
              <a:t>студенты </a:t>
            </a:r>
          </a:p>
          <a:p>
            <a:r>
              <a:rPr lang="ru-RU" sz="1400" dirty="0" smtClean="0"/>
              <a:t>медицинские работники; </a:t>
            </a:r>
          </a:p>
          <a:p>
            <a:r>
              <a:rPr lang="ru-RU" sz="1400" dirty="0" smtClean="0"/>
              <a:t>работники сферы обслуживания, транспорта, учебных заведений и других людей с многочисленными производственными контактами; </a:t>
            </a:r>
          </a:p>
          <a:p>
            <a:r>
              <a:rPr lang="ru-RU" sz="1400" dirty="0" smtClean="0"/>
              <a:t>детей, получающих </a:t>
            </a:r>
            <a:r>
              <a:rPr lang="ru-RU" sz="1400" dirty="0" err="1" smtClean="0"/>
              <a:t>аспиринотерапию</a:t>
            </a:r>
            <a:r>
              <a:rPr lang="ru-RU" sz="1400" dirty="0" smtClean="0"/>
              <a:t>; </a:t>
            </a:r>
          </a:p>
          <a:p>
            <a:r>
              <a:rPr lang="ru-RU" sz="1400" dirty="0" smtClean="0"/>
              <a:t>воинские контингенты. </a:t>
            </a:r>
          </a:p>
          <a:p>
            <a:r>
              <a:rPr lang="ru-RU" sz="1400" b="1" dirty="0" smtClean="0"/>
              <a:t>2701</a:t>
            </a:r>
            <a:r>
              <a:rPr lang="ru-RU" sz="1400" dirty="0" smtClean="0"/>
              <a:t>. С учетом рекомендаций Всемирной организации здравоохранения охват прививками против гриппа в группах риска должен быть не менее 75%; охват прививками против гриппа населения в целом по стране и по субъектам Российской Федерации в отдельности - не менее 45%. </a:t>
            </a:r>
          </a:p>
          <a:p>
            <a:endParaRPr lang="ru-RU" sz="1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pPr algn="l"/>
            <a:r>
              <a:rPr lang="ru-RU" sz="1400" b="1" dirty="0" smtClean="0"/>
              <a:t>XXXV. Профилактика кори, краснухи, эпидемического паротита </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457200" y="548680"/>
            <a:ext cx="8229600" cy="6192688"/>
          </a:xfrm>
        </p:spPr>
        <p:txBody>
          <a:bodyPr>
            <a:normAutofit fontScale="92500" lnSpcReduction="10000"/>
          </a:bodyPr>
          <a:lstStyle/>
          <a:p>
            <a:pPr algn="just"/>
            <a:r>
              <a:rPr lang="ru-RU" sz="1400" b="1" dirty="0" smtClean="0"/>
              <a:t>2714.</a:t>
            </a:r>
            <a:r>
              <a:rPr lang="ru-RU" sz="1400" dirty="0" smtClean="0"/>
              <a:t> Корь представляет собой острое инфекционное заболевание вирусной этиологии, преимущественно с воздушно-капельным путем передачи, проявляющееся в типичной </a:t>
            </a:r>
            <a:r>
              <a:rPr lang="ru-RU" sz="1400" dirty="0" err="1" smtClean="0"/>
              <a:t>манифестной</a:t>
            </a:r>
            <a:r>
              <a:rPr lang="ru-RU" sz="1400" dirty="0" smtClean="0"/>
              <a:t> форме кашлем и (или) насморком, конъюнктивитом, общей интоксикацией, поэтапным высыпанием пятнисто-папулезной сливной сыпи и пигментацией. </a:t>
            </a:r>
          </a:p>
          <a:p>
            <a:pPr algn="just"/>
            <a:r>
              <a:rPr lang="ru-RU" sz="1400" b="1" dirty="0" smtClean="0"/>
              <a:t>2715.</a:t>
            </a:r>
            <a:r>
              <a:rPr lang="ru-RU" sz="1400" dirty="0" smtClean="0"/>
              <a:t> Краснуха представляет собой инфекционное заболевание вирусной этиологии, преимущественно с воздушно-капельным путем передачи, проявляющееся в типичной </a:t>
            </a:r>
            <a:r>
              <a:rPr lang="ru-RU" sz="1400" dirty="0" err="1" smtClean="0"/>
              <a:t>манифестной</a:t>
            </a:r>
            <a:r>
              <a:rPr lang="ru-RU" sz="1400" dirty="0" smtClean="0"/>
              <a:t> форме непродолжительной мелкой пятнисто-папулезной сыпью, отсутствием интоксикации, </a:t>
            </a:r>
            <a:r>
              <a:rPr lang="ru-RU" sz="1400" dirty="0" err="1" smtClean="0"/>
              <a:t>лимфоаденопатией</a:t>
            </a:r>
            <a:r>
              <a:rPr lang="ru-RU" sz="1400" dirty="0" smtClean="0"/>
              <a:t>, увеличением </a:t>
            </a:r>
            <a:r>
              <a:rPr lang="ru-RU" sz="1400" dirty="0" err="1" smtClean="0"/>
              <a:t>заднешейных</a:t>
            </a:r>
            <a:r>
              <a:rPr lang="ru-RU" sz="1400" dirty="0" smtClean="0"/>
              <a:t> </a:t>
            </a:r>
            <a:r>
              <a:rPr lang="ru-RU" sz="1400" dirty="0" err="1" smtClean="0"/>
              <a:t>лимфоузлов</a:t>
            </a:r>
            <a:r>
              <a:rPr lang="ru-RU" sz="1400" dirty="0" smtClean="0"/>
              <a:t>, редко - артралгией.</a:t>
            </a:r>
          </a:p>
          <a:p>
            <a:pPr algn="just"/>
            <a:r>
              <a:rPr lang="ru-RU" sz="1400" b="1" dirty="0" smtClean="0"/>
              <a:t>2718</a:t>
            </a:r>
            <a:r>
              <a:rPr lang="ru-RU" sz="1400" dirty="0" smtClean="0"/>
              <a:t>. Эпидемический паротит представляет собой это острое инфекционное заболевание вирусной этиологии, преимущественно с воздушно-капельным путем передачи, проявляющееся общей интоксикацией, увеличением одной или нескольких </a:t>
            </a:r>
          </a:p>
          <a:p>
            <a:pPr algn="just"/>
            <a:r>
              <a:rPr lang="ru-RU" sz="1400" dirty="0" smtClean="0"/>
              <a:t>слюнных желез.</a:t>
            </a:r>
          </a:p>
          <a:p>
            <a:pPr algn="just"/>
            <a:r>
              <a:rPr lang="ru-RU" sz="1400" b="1" dirty="0" smtClean="0"/>
              <a:t>2743.</a:t>
            </a:r>
            <a:r>
              <a:rPr lang="ru-RU" sz="1400" dirty="0" smtClean="0"/>
              <a:t> При выявлении очага инфекции в дошкольных образовательных организациях и общеобразовательных организациях, а также в организациях с круглосуточным пребыванием детей и взрослых с момента выявления первого больного до 21 дня с момента выявления последнего заболевшего в коллектив не принимаются вновь и отстраняются лица, не болевшие корью, краснухой или эпидемическим паротитом и не привитые против этих инфекций или привитые до 21 календарного дня. </a:t>
            </a:r>
          </a:p>
          <a:p>
            <a:pPr>
              <a:buNone/>
            </a:pPr>
            <a:r>
              <a:rPr lang="ru-RU" sz="1400" b="1" dirty="0" smtClean="0"/>
              <a:t>XXXVI. Профилактика ветряной оспы и опоясывающего лишая </a:t>
            </a:r>
            <a:endParaRPr lang="ru-RU" sz="1400" dirty="0" smtClean="0"/>
          </a:p>
          <a:p>
            <a:pPr algn="just"/>
            <a:r>
              <a:rPr lang="ru-RU" sz="1400" b="1" dirty="0" smtClean="0"/>
              <a:t>2788.</a:t>
            </a:r>
            <a:r>
              <a:rPr lang="ru-RU" sz="1400" dirty="0" smtClean="0"/>
              <a:t> Ветряная оспа (код В 01 по международной статистической классификации болезней и проблем, связанных со здоровьем (МКБ-10) представляет собой острое вирусное инфекционное заболевание, характеризующееся поражением кожи и слизистых оболочек в виде полиморфной </a:t>
            </a:r>
            <a:r>
              <a:rPr lang="ru-RU" sz="1400" dirty="0" err="1" smtClean="0"/>
              <a:t>макуло-папулезно-везикулезной</a:t>
            </a:r>
            <a:r>
              <a:rPr lang="ru-RU" sz="1400" dirty="0" smtClean="0"/>
              <a:t> сыпи, умеренно выраженной лихорадкой </a:t>
            </a:r>
          </a:p>
          <a:p>
            <a:pPr>
              <a:buNone/>
            </a:pPr>
            <a:r>
              <a:rPr lang="ru-RU" sz="1400" b="1" dirty="0" smtClean="0"/>
              <a:t>XXXVII. Профилактика коклюша </a:t>
            </a:r>
            <a:endParaRPr lang="ru-RU" sz="1400" dirty="0" smtClean="0"/>
          </a:p>
          <a:p>
            <a:r>
              <a:rPr lang="ru-RU" sz="1400" b="1" dirty="0" smtClean="0"/>
              <a:t>2871.</a:t>
            </a:r>
            <a:r>
              <a:rPr lang="ru-RU" sz="1400" dirty="0" smtClean="0"/>
              <a:t> Коклюш представляет собой острое инфекционное заболевание с воздушно-капельным механизмом передачи, своеобразным судорожным приступообразным кашлем и циклическим затяжным течением. </a:t>
            </a:r>
          </a:p>
          <a:p>
            <a:pPr>
              <a:buNone/>
            </a:pPr>
            <a:r>
              <a:rPr lang="ru-RU" sz="1400" b="1" dirty="0" smtClean="0"/>
              <a:t>XXXVIII. Профилактика дифтерии </a:t>
            </a:r>
            <a:endParaRPr lang="ru-RU" sz="1400" dirty="0" smtClean="0"/>
          </a:p>
          <a:p>
            <a:r>
              <a:rPr lang="ru-RU" sz="1400" b="1" dirty="0" smtClean="0"/>
              <a:t>2914.</a:t>
            </a:r>
            <a:r>
              <a:rPr lang="ru-RU" sz="1400" dirty="0" smtClean="0"/>
              <a:t> Дифтерия характеризуется фибринозным воспалением в месте входных ворот и интоксикацией организма с преимущественным поражением сердца, почек, нервной системы и представляет собой острое </a:t>
            </a:r>
            <a:r>
              <a:rPr lang="ru-RU" sz="1400" dirty="0" err="1" smtClean="0"/>
              <a:t>антропонозное</a:t>
            </a:r>
            <a:r>
              <a:rPr lang="ru-RU" sz="1400" dirty="0" smtClean="0"/>
              <a:t> инфекционное заболевание (</a:t>
            </a:r>
            <a:r>
              <a:rPr lang="ru-RU" sz="1400" dirty="0" err="1" smtClean="0"/>
              <a:t>токсикоинфекция</a:t>
            </a:r>
            <a:r>
              <a:rPr lang="ru-RU" sz="1400" dirty="0" smtClean="0"/>
              <a:t>). </a:t>
            </a:r>
          </a:p>
          <a:p>
            <a:endParaRPr lang="ru-RU" sz="1400" dirty="0" smtClean="0"/>
          </a:p>
          <a:p>
            <a:endParaRPr lang="ru-RU" sz="1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400" b="1" dirty="0" smtClean="0"/>
              <a:t>XXXIX. Профилактика менингококковой инфекции </a:t>
            </a:r>
            <a:endParaRPr lang="ru-RU" sz="1400" dirty="0"/>
          </a:p>
        </p:txBody>
      </p:sp>
      <p:sp>
        <p:nvSpPr>
          <p:cNvPr id="3" name="Содержимое 2"/>
          <p:cNvSpPr>
            <a:spLocks noGrp="1"/>
          </p:cNvSpPr>
          <p:nvPr>
            <p:ph idx="1"/>
          </p:nvPr>
        </p:nvSpPr>
        <p:spPr>
          <a:xfrm>
            <a:off x="457200" y="836712"/>
            <a:ext cx="8229600" cy="5832648"/>
          </a:xfrm>
        </p:spPr>
        <p:txBody>
          <a:bodyPr>
            <a:normAutofit/>
          </a:bodyPr>
          <a:lstStyle/>
          <a:p>
            <a:pPr algn="just"/>
            <a:r>
              <a:rPr lang="ru-RU" sz="1400" b="1" dirty="0" smtClean="0"/>
              <a:t>2981.</a:t>
            </a:r>
            <a:r>
              <a:rPr lang="ru-RU" sz="1400" dirty="0" smtClean="0"/>
              <a:t> Менингококковая инфекция представляет собой острое инфекционное заболевание, антропоноз, с аэрозольным механизмом передачи, характеризующееся различными формами инфекционного процесса: от локальной формы (</a:t>
            </a:r>
            <a:r>
              <a:rPr lang="ru-RU" sz="1400" dirty="0" err="1" smtClean="0"/>
              <a:t>назофарингит</a:t>
            </a:r>
            <a:r>
              <a:rPr lang="ru-RU" sz="1400" dirty="0" smtClean="0"/>
              <a:t>) до </a:t>
            </a:r>
            <a:r>
              <a:rPr lang="ru-RU" sz="1400" dirty="0" err="1" smtClean="0"/>
              <a:t>генерализованных</a:t>
            </a:r>
            <a:r>
              <a:rPr lang="ru-RU" sz="1400" dirty="0" smtClean="0"/>
              <a:t> форм (далее - ГФМИ) в виде общей интоксикации (</a:t>
            </a:r>
            <a:r>
              <a:rPr lang="ru-RU" sz="1400" dirty="0" err="1" smtClean="0"/>
              <a:t>менингококкцемия</a:t>
            </a:r>
            <a:r>
              <a:rPr lang="ru-RU" sz="1400" dirty="0" smtClean="0"/>
              <a:t>) и поражения мягких мозговых оболочек головного мозга с развитием менингита, а также бессимптомной формой (</a:t>
            </a:r>
            <a:r>
              <a:rPr lang="ru-RU" sz="1400" dirty="0" err="1" smtClean="0"/>
              <a:t>бактерионосительство</a:t>
            </a:r>
            <a:r>
              <a:rPr lang="ru-RU" sz="1400" dirty="0" smtClean="0"/>
              <a:t>). </a:t>
            </a:r>
          </a:p>
          <a:p>
            <a:r>
              <a:rPr lang="ru-RU" sz="1400" b="1" dirty="0" smtClean="0"/>
              <a:t>2990</a:t>
            </a:r>
            <a:r>
              <a:rPr lang="ru-RU" sz="1400" dirty="0" smtClean="0"/>
              <a:t>. Источником менингококковой инфекции является инфицированный человек. </a:t>
            </a:r>
          </a:p>
          <a:p>
            <a:pPr algn="just"/>
            <a:r>
              <a:rPr lang="ru-RU" sz="1400" b="1" dirty="0" smtClean="0"/>
              <a:t>2991</a:t>
            </a:r>
            <a:r>
              <a:rPr lang="ru-RU" sz="1400" dirty="0" smtClean="0"/>
              <a:t>. Возбудитель менингококковой инфекции передается от человека к человеку воздушно-капельным путем (в радиусе до 1 м от инфицированного лица). Инфицирование возбудителем менингококковой инфекции также возможно через предметы обихода (в том числе общие чашки и ложки) во время приема пищи. </a:t>
            </a:r>
          </a:p>
          <a:p>
            <a:pPr algn="just"/>
            <a:r>
              <a:rPr lang="ru-RU" sz="1400" b="1" dirty="0" smtClean="0"/>
              <a:t>3020.</a:t>
            </a:r>
            <a:r>
              <a:rPr lang="ru-RU" sz="1400" dirty="0" smtClean="0"/>
              <a:t> В организациях, осуществляющих образовательную деятельность, в организациях с круглосуточным пребыванием детей, В том числе медицинских организациях неинфекционного профиля, организациях отдыха детей и их оздоровления, в организациях, осуществляющих образовательную деятельность медицинское наблюдение за лицами, общавшимися с больным, </a:t>
            </a:r>
            <a:r>
              <a:rPr lang="ru-RU" sz="1400" dirty="0" err="1" smtClean="0"/>
              <a:t>химиопрофилактику</a:t>
            </a:r>
            <a:r>
              <a:rPr lang="ru-RU" sz="1400" dirty="0" smtClean="0"/>
              <a:t> и проведение иммунопрофилактики лицам, общавшимся с больным, обеспечивают медицинские работники данных организаций. При отсутствии медицинских работников в этих организациях, указанные мероприятия обеспечиваются (организуются) руководителями (администрацией) медицинских организаций' на территории которых расположены вышеуказанные организации. </a:t>
            </a:r>
          </a:p>
          <a:p>
            <a:pPr>
              <a:buNone/>
            </a:pPr>
            <a:r>
              <a:rPr lang="ru-RU" sz="1400" b="1" dirty="0" smtClean="0"/>
              <a:t>XL. Профилактика внебольничных пневмоний</a:t>
            </a:r>
            <a:endParaRPr lang="ru-RU" sz="1400" dirty="0" smtClean="0"/>
          </a:p>
          <a:p>
            <a:r>
              <a:rPr lang="ru-RU" sz="1400" b="1" dirty="0" smtClean="0"/>
              <a:t>3031.</a:t>
            </a:r>
            <a:r>
              <a:rPr lang="ru-RU" sz="1400" dirty="0" smtClean="0"/>
              <a:t> Внебольничная пневмония (далее - ВП) является острым заболеванием, которое возникает во внебольничных условиях</a:t>
            </a:r>
          </a:p>
          <a:p>
            <a:r>
              <a:rPr lang="ru-RU" sz="1400" b="1" dirty="0" smtClean="0"/>
              <a:t>3032.</a:t>
            </a:r>
            <a:r>
              <a:rPr lang="ru-RU" sz="1400" dirty="0" smtClean="0"/>
              <a:t> ВП является </a:t>
            </a:r>
            <a:r>
              <a:rPr lang="ru-RU" sz="1400" dirty="0" err="1" smtClean="0"/>
              <a:t>полиэтиологическим</a:t>
            </a:r>
            <a:r>
              <a:rPr lang="ru-RU" sz="1400" dirty="0" smtClean="0"/>
              <a:t> заболеванием, преимущественно бактериальной, </a:t>
            </a:r>
            <a:r>
              <a:rPr lang="ru-RU" sz="1400" dirty="0" err="1" smtClean="0"/>
              <a:t>бактериально-вирусной</a:t>
            </a:r>
            <a:r>
              <a:rPr lang="ru-RU" sz="1400" dirty="0" smtClean="0"/>
              <a:t> или вирусной этиологии.</a:t>
            </a:r>
          </a:p>
          <a:p>
            <a:endParaRPr lang="ru-RU" sz="1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pPr algn="l"/>
            <a:r>
              <a:rPr lang="ru-RU" sz="1400" b="1" dirty="0" smtClean="0"/>
              <a:t>XLI. Профилактика стрептококковой (группы А) инфекции</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457200" y="620688"/>
            <a:ext cx="8229600" cy="6120680"/>
          </a:xfrm>
        </p:spPr>
        <p:txBody>
          <a:bodyPr>
            <a:normAutofit fontScale="92500"/>
          </a:bodyPr>
          <a:lstStyle/>
          <a:p>
            <a:r>
              <a:rPr lang="ru-RU" sz="1400" b="1" dirty="0" smtClean="0"/>
              <a:t>3103</a:t>
            </a:r>
            <a:r>
              <a:rPr lang="ru-RU" sz="1400" dirty="0" smtClean="0"/>
              <a:t>. Стрептококковая (группы А) инфекция представляет собой группу </a:t>
            </a:r>
            <a:r>
              <a:rPr lang="ru-RU" sz="1400" dirty="0" err="1" smtClean="0"/>
              <a:t>антропонозных</a:t>
            </a:r>
            <a:r>
              <a:rPr lang="ru-RU" sz="1400" dirty="0" smtClean="0"/>
              <a:t> болезней, вызываемых стрептококком группы А (</a:t>
            </a:r>
            <a:r>
              <a:rPr lang="ru-RU" sz="1400" dirty="0" err="1" smtClean="0"/>
              <a:t>СГА-инфекция</a:t>
            </a:r>
            <a:r>
              <a:rPr lang="ru-RU" sz="1400" dirty="0" smtClean="0"/>
              <a:t>), преимущественно с воздушно-капельным путем передачи возбудителя, характеризующихся поражением верхних дыхательных путей, кожных покровов с местными нагноительными процессами и развитием постстрептококковых аутоиммунных и токсико-септических осложнений. </a:t>
            </a:r>
          </a:p>
          <a:p>
            <a:r>
              <a:rPr lang="ru-RU" sz="1400" b="1" dirty="0" smtClean="0"/>
              <a:t>3106.</a:t>
            </a:r>
            <a:r>
              <a:rPr lang="ru-RU" sz="1400" dirty="0" smtClean="0"/>
              <a:t> К первичным формам относят стрептококковые поражения </a:t>
            </a:r>
            <a:r>
              <a:rPr lang="ru-RU" sz="1400" dirty="0" err="1" smtClean="0"/>
              <a:t>ЛОР-органов</a:t>
            </a:r>
            <a:r>
              <a:rPr lang="ru-RU" sz="1400" dirty="0" smtClean="0"/>
              <a:t> (ангины, фарингиты, острые респираторные заболевания (ОРЗ), отиты и другие), кожи (импетиго, </a:t>
            </a:r>
            <a:r>
              <a:rPr lang="ru-RU" sz="1400" dirty="0" err="1" smtClean="0"/>
              <a:t>эктима</a:t>
            </a:r>
            <a:r>
              <a:rPr lang="ru-RU" sz="1400" dirty="0" smtClean="0"/>
              <a:t>), скарлатину, рожу. </a:t>
            </a:r>
          </a:p>
          <a:p>
            <a:r>
              <a:rPr lang="ru-RU" sz="1400" b="1" dirty="0" smtClean="0"/>
              <a:t>3107.</a:t>
            </a:r>
            <a:r>
              <a:rPr lang="ru-RU" sz="1400" dirty="0" smtClean="0"/>
              <a:t> Среди вторичных форм выделяют негнойные заболевания с аутоиммунным механизмом развития (ревматизм, </a:t>
            </a:r>
            <a:r>
              <a:rPr lang="ru-RU" sz="1400" dirty="0" err="1" smtClean="0"/>
              <a:t>гломерулонефрит</a:t>
            </a:r>
            <a:r>
              <a:rPr lang="ru-RU" sz="1400" dirty="0" smtClean="0"/>
              <a:t>, </a:t>
            </a:r>
            <a:r>
              <a:rPr lang="ru-RU" sz="1400" dirty="0" err="1" smtClean="0"/>
              <a:t>васкулиты</a:t>
            </a:r>
            <a:r>
              <a:rPr lang="ru-RU" sz="1400" dirty="0" smtClean="0"/>
              <a:t>) и токсико-септические, при которых аутоиммунный механизм не выявлен (</a:t>
            </a:r>
            <a:r>
              <a:rPr lang="ru-RU" sz="1400" dirty="0" err="1" smtClean="0"/>
              <a:t>метатонзиллярный</a:t>
            </a:r>
            <a:r>
              <a:rPr lang="ru-RU" sz="1400" dirty="0" smtClean="0"/>
              <a:t> и </a:t>
            </a:r>
            <a:r>
              <a:rPr lang="ru-RU" sz="1400" dirty="0" err="1" smtClean="0"/>
              <a:t>перитонзиллярный</a:t>
            </a:r>
            <a:r>
              <a:rPr lang="ru-RU" sz="1400" dirty="0" smtClean="0"/>
              <a:t> абсцессы, септические осложнения).</a:t>
            </a:r>
          </a:p>
          <a:p>
            <a:r>
              <a:rPr lang="ru-RU" sz="1400" b="1" dirty="0" smtClean="0"/>
              <a:t>3110.</a:t>
            </a:r>
            <a:r>
              <a:rPr lang="ru-RU" sz="1400" dirty="0" smtClean="0"/>
              <a:t> Источник </a:t>
            </a:r>
            <a:r>
              <a:rPr lang="ru-RU" sz="1400" dirty="0" err="1" smtClean="0"/>
              <a:t>СГА-инфекции</a:t>
            </a:r>
            <a:r>
              <a:rPr lang="ru-RU" sz="1400" dirty="0" smtClean="0"/>
              <a:t> - человек, больной ангиной, скарлатиной и другими клиническими формами респираторной и кожной стрептококковой инфекции и носители </a:t>
            </a:r>
            <a:r>
              <a:rPr lang="ru-RU" sz="1400" dirty="0" err="1" smtClean="0"/>
              <a:t>СГА-инфекции</a:t>
            </a:r>
            <a:endParaRPr lang="ru-RU" sz="1400" dirty="0" smtClean="0"/>
          </a:p>
          <a:p>
            <a:r>
              <a:rPr lang="ru-RU" sz="1400" b="1" dirty="0" smtClean="0"/>
              <a:t>3113.</a:t>
            </a:r>
            <a:r>
              <a:rPr lang="ru-RU" sz="1400" dirty="0" smtClean="0"/>
              <a:t> Механизм передачи </a:t>
            </a:r>
            <a:r>
              <a:rPr lang="ru-RU" sz="1400" dirty="0" err="1" smtClean="0"/>
              <a:t>СГА-инфекции</a:t>
            </a:r>
            <a:r>
              <a:rPr lang="ru-RU" sz="1400" dirty="0" smtClean="0"/>
              <a:t> - аэрозольный, путь передачи - преимущественно воздушно-капельный. Заражение происходит при тесном длительном общении с больным или </a:t>
            </a:r>
            <a:r>
              <a:rPr lang="ru-RU" sz="1400" dirty="0" err="1" smtClean="0"/>
              <a:t>бактерионосителем</a:t>
            </a:r>
            <a:r>
              <a:rPr lang="ru-RU" sz="1400" dirty="0" smtClean="0"/>
              <a:t>. </a:t>
            </a:r>
          </a:p>
          <a:p>
            <a:r>
              <a:rPr lang="ru-RU" sz="1400" b="1" dirty="0" smtClean="0"/>
              <a:t>3114.</a:t>
            </a:r>
            <a:r>
              <a:rPr lang="ru-RU" sz="1400" dirty="0" smtClean="0"/>
              <a:t> Существуют контактно-бытовой и алиментарный пути инфицирования людей. Факторами передачи возбудителя в первом случае становятся грязные руки и предметы обихода, во втором - </a:t>
            </a:r>
            <a:r>
              <a:rPr lang="ru-RU" sz="1400" dirty="0" err="1" smtClean="0"/>
              <a:t>контаминированная</a:t>
            </a:r>
            <a:r>
              <a:rPr lang="ru-RU" sz="1400" dirty="0" smtClean="0"/>
              <a:t> пища. </a:t>
            </a:r>
          </a:p>
          <a:p>
            <a:r>
              <a:rPr lang="ru-RU" sz="1400" b="1" dirty="0" smtClean="0"/>
              <a:t>3115.</a:t>
            </a:r>
            <a:r>
              <a:rPr lang="ru-RU" sz="1400" dirty="0" smtClean="0"/>
              <a:t> Естественная восприимчивость людей высокая…</a:t>
            </a:r>
          </a:p>
          <a:p>
            <a:r>
              <a:rPr lang="ru-RU" sz="1400" b="1" dirty="0" smtClean="0"/>
              <a:t>3129.</a:t>
            </a:r>
            <a:r>
              <a:rPr lang="ru-RU" sz="1400" dirty="0" smtClean="0"/>
              <a:t> Профилактические мероприятия направлены на раннюю диагностику и </a:t>
            </a:r>
            <a:r>
              <a:rPr lang="ru-RU" sz="1400" dirty="0" err="1" smtClean="0"/>
              <a:t>этиотропное</a:t>
            </a:r>
            <a:r>
              <a:rPr lang="ru-RU" sz="1400" dirty="0" smtClean="0"/>
              <a:t> лечение больных </a:t>
            </a:r>
            <a:r>
              <a:rPr lang="ru-RU" sz="1400" dirty="0" err="1" smtClean="0"/>
              <a:t>СГА-инфекцией</a:t>
            </a:r>
            <a:r>
              <a:rPr lang="ru-RU" sz="1400" dirty="0" smtClean="0"/>
              <a:t>, профилактику распространения СГА- инфекции в организациях, осуществляющих образовательную деятельность, организациях </a:t>
            </a:r>
          </a:p>
          <a:p>
            <a:r>
              <a:rPr lang="ru-RU" sz="1400" dirty="0" smtClean="0"/>
              <a:t>для детей-сирот и детей, оставшихся без попечения родителей, медицинских организациях, организациях, оказывающих социальные услуги.</a:t>
            </a:r>
          </a:p>
          <a:p>
            <a:r>
              <a:rPr lang="ru-RU" sz="1400" b="1" dirty="0" smtClean="0"/>
              <a:t>3130.</a:t>
            </a:r>
            <a:r>
              <a:rPr lang="ru-RU" sz="1400" dirty="0" smtClean="0"/>
              <a:t> Выявление больных стрептококковой инфекцией осуществляется врачами всех специальностей, средними медицинскими работниками медицинских организаций, организаций, осуществляющих образовательную деятельность, организаций отдыха детей и их оздоровления, организаций, оказывающих социальные услуги, оздоровительных организаций (санатории, дома отдыха, пансионаты). </a:t>
            </a:r>
          </a:p>
          <a:p>
            <a:endParaRPr lang="ru-RU" sz="1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l"/>
            <a:r>
              <a:rPr lang="ru-RU" sz="1400" b="1" dirty="0" smtClean="0"/>
              <a:t>XLII. Профилактика </a:t>
            </a:r>
            <a:r>
              <a:rPr lang="ru-RU" sz="1400" b="1" dirty="0" err="1" smtClean="0"/>
              <a:t>легионеллеза</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457200" y="548680"/>
            <a:ext cx="8229600" cy="6120680"/>
          </a:xfrm>
        </p:spPr>
        <p:txBody>
          <a:bodyPr>
            <a:normAutofit fontScale="92500"/>
          </a:bodyPr>
          <a:lstStyle/>
          <a:p>
            <a:pPr algn="just"/>
            <a:r>
              <a:rPr lang="ru-RU" sz="1400" b="1" dirty="0" smtClean="0"/>
              <a:t>3166.</a:t>
            </a:r>
            <a:r>
              <a:rPr lang="ru-RU" sz="1400" dirty="0" smtClean="0"/>
              <a:t> </a:t>
            </a:r>
            <a:r>
              <a:rPr lang="ru-RU" sz="1400" dirty="0" err="1" smtClean="0"/>
              <a:t>Легионеллы</a:t>
            </a:r>
            <a:r>
              <a:rPr lang="ru-RU" sz="1400" dirty="0" smtClean="0"/>
              <a:t> устойчивы во внешней среде: в жидких средах при температуре 25 °C может сохраняться 112 календарных дней, при температуре 4 °C - 150 календарных дней. </a:t>
            </a:r>
            <a:r>
              <a:rPr lang="ru-RU" sz="1400" dirty="0" err="1" smtClean="0"/>
              <a:t>Легионеллы</a:t>
            </a:r>
            <a:r>
              <a:rPr lang="ru-RU" sz="1400" dirty="0" smtClean="0"/>
              <a:t> могут выживать в водопроводной воде до года, в дистиллированной - 2-4 месяца. Микроорганизмы быстро, за 1 мин., погибают под воздействием 70 % спирта, 1 % раствора формалина, 0,002% раствора фенола, в течение 10 мин. - в 3 % растворе хлорамина. </a:t>
            </a:r>
          </a:p>
          <a:p>
            <a:pPr algn="just"/>
            <a:r>
              <a:rPr lang="ru-RU" sz="1400" b="1" dirty="0" smtClean="0"/>
              <a:t>3170.</a:t>
            </a:r>
            <a:r>
              <a:rPr lang="ru-RU" sz="1400" dirty="0" smtClean="0"/>
              <a:t> </a:t>
            </a:r>
            <a:r>
              <a:rPr lang="ru-RU" sz="1400" dirty="0" err="1" smtClean="0"/>
              <a:t>Легионеллез</a:t>
            </a:r>
            <a:r>
              <a:rPr lang="ru-RU" sz="1400" dirty="0" smtClean="0"/>
              <a:t> является </a:t>
            </a:r>
            <a:r>
              <a:rPr lang="ru-RU" sz="1400" dirty="0" err="1" smtClean="0"/>
              <a:t>сапронозной</a:t>
            </a:r>
            <a:r>
              <a:rPr lang="ru-RU" sz="1400" dirty="0" smtClean="0"/>
              <a:t> инфекцией, протекающей с поражением органов дыхания, часто в форме тяжелых пневмоний. Источниками при этом служат естественные и искусственные водоемы, различные системы водопользования, технические устройства с использованием воды, а также почва. </a:t>
            </a:r>
          </a:p>
          <a:p>
            <a:pPr algn="just"/>
            <a:r>
              <a:rPr lang="ru-RU" sz="1400" b="1" dirty="0" smtClean="0"/>
              <a:t>3171</a:t>
            </a:r>
            <a:r>
              <a:rPr lang="ru-RU" sz="1400" dirty="0" smtClean="0"/>
              <a:t>. Механизм передачи </a:t>
            </a:r>
            <a:r>
              <a:rPr lang="ru-RU" sz="1400" dirty="0" err="1" smtClean="0"/>
              <a:t>легионеллеза</a:t>
            </a:r>
            <a:r>
              <a:rPr lang="ru-RU" sz="1400" dirty="0" smtClean="0"/>
              <a:t> - аэрозольный, путь - воздушно-капельный. Факторами передачи инфекции являются </a:t>
            </a:r>
            <a:r>
              <a:rPr lang="ru-RU" sz="1400" dirty="0" err="1" smtClean="0"/>
              <a:t>мелкодисперсионный</a:t>
            </a:r>
            <a:r>
              <a:rPr lang="ru-RU" sz="1400" dirty="0" smtClean="0"/>
              <a:t> водный аэрозоль и вода, </a:t>
            </a:r>
            <a:r>
              <a:rPr lang="ru-RU" sz="1400" dirty="0" err="1" smtClean="0"/>
              <a:t>контаминированные</a:t>
            </a:r>
            <a:r>
              <a:rPr lang="ru-RU" sz="1400" dirty="0" smtClean="0"/>
              <a:t>  </a:t>
            </a:r>
            <a:r>
              <a:rPr lang="ru-RU" sz="1400" dirty="0" err="1" smtClean="0"/>
              <a:t>легионеллами</a:t>
            </a:r>
            <a:r>
              <a:rPr lang="ru-RU" sz="1400" dirty="0" smtClean="0"/>
              <a:t>.</a:t>
            </a:r>
          </a:p>
          <a:p>
            <a:r>
              <a:rPr lang="ru-RU" sz="1400" b="1" dirty="0" smtClean="0"/>
              <a:t>3214.</a:t>
            </a:r>
            <a:r>
              <a:rPr lang="ru-RU" sz="1400" dirty="0" smtClean="0"/>
              <a:t> В системах водоснабжения, кондиционирования и увлажнения воздуха, других системах, связанных с циркуляцией теплой воды в диапазоне от 20° до 50 °C</a:t>
            </a:r>
          </a:p>
          <a:p>
            <a:pPr algn="just"/>
            <a:r>
              <a:rPr lang="ru-RU" sz="1400" dirty="0" smtClean="0"/>
              <a:t>концентрация возбудителя резко возрастает за счет образования </a:t>
            </a:r>
            <a:r>
              <a:rPr lang="ru-RU" sz="1400" dirty="0" err="1" smtClean="0"/>
              <a:t>биопленок</a:t>
            </a:r>
            <a:r>
              <a:rPr lang="ru-RU" sz="1400" dirty="0" smtClean="0"/>
              <a:t> на поверхности оборудования, что является ключевым фактором накопления потенциально опасных концентраций </a:t>
            </a:r>
            <a:r>
              <a:rPr lang="ru-RU" sz="1400" dirty="0" err="1" smtClean="0"/>
              <a:t>легионелл</a:t>
            </a:r>
            <a:r>
              <a:rPr lang="ru-RU" sz="1400" dirty="0" smtClean="0"/>
              <a:t>. Периодический количественный мониторинг потенциально опасных водных объектов и систем является необходимым условием эффективной профилактики </a:t>
            </a:r>
            <a:r>
              <a:rPr lang="ru-RU" sz="1400" dirty="0" err="1" smtClean="0"/>
              <a:t>легионеллеза</a:t>
            </a:r>
            <a:r>
              <a:rPr lang="ru-RU" sz="1400" dirty="0" smtClean="0"/>
              <a:t>. </a:t>
            </a:r>
          </a:p>
          <a:p>
            <a:pPr algn="just"/>
            <a:r>
              <a:rPr lang="ru-RU" sz="1400" b="1" dirty="0" smtClean="0"/>
              <a:t>3215</a:t>
            </a:r>
            <a:r>
              <a:rPr lang="ru-RU" sz="1400" dirty="0" smtClean="0"/>
              <a:t>. К водным системам, потенциально опасным в отношении распространения </a:t>
            </a:r>
            <a:r>
              <a:rPr lang="ru-RU" sz="1400" dirty="0" err="1" smtClean="0"/>
              <a:t>легионеллезной</a:t>
            </a:r>
            <a:r>
              <a:rPr lang="ru-RU" sz="1400" dirty="0" smtClean="0"/>
              <a:t> инфекции и требующим периодического исследования на наличие возбудителя </a:t>
            </a:r>
            <a:r>
              <a:rPr lang="ru-RU" sz="1400" dirty="0" err="1" smtClean="0"/>
              <a:t>легионеллеза</a:t>
            </a:r>
            <a:r>
              <a:rPr lang="ru-RU" sz="1400" dirty="0" smtClean="0"/>
              <a:t>, относятся: </a:t>
            </a:r>
          </a:p>
          <a:p>
            <a:pPr algn="just"/>
            <a:r>
              <a:rPr lang="ru-RU" sz="1400" dirty="0" smtClean="0"/>
              <a:t>2) централизованные системы кондиционирования и увлажнения воздуха, используемые для создания микроклимата в общественных зданиях, </a:t>
            </a:r>
          </a:p>
          <a:p>
            <a:pPr algn="just"/>
            <a:r>
              <a:rPr lang="ru-RU" sz="1400" dirty="0" smtClean="0"/>
              <a:t>3) бассейны, аквапарки, в том числе с «</a:t>
            </a:r>
            <a:r>
              <a:rPr lang="ru-RU" sz="1400" dirty="0" err="1" smtClean="0"/>
              <a:t>барботированием</a:t>
            </a:r>
            <a:r>
              <a:rPr lang="ru-RU" sz="1400" dirty="0" smtClean="0"/>
              <a:t>» типа «Джакузи» (далее - джакузи) общественного пользования (в том числе в МО). Особенно опасны в отношении </a:t>
            </a:r>
            <a:r>
              <a:rPr lang="ru-RU" sz="1400" dirty="0" err="1" smtClean="0"/>
              <a:t>легионеллезной</a:t>
            </a:r>
            <a:r>
              <a:rPr lang="ru-RU" sz="1400" dirty="0" smtClean="0"/>
              <a:t> инфекции джакузи общественного пользования в гостиницах, спортивных и оздоровительных центрах, саунах. Над поверхностью воды постоянно разбрызгивается водный аэрозоль с температурой более 30 °C, но менее 50 °C, что создает благоприятные возможности для колонизации объекта </a:t>
            </a:r>
            <a:r>
              <a:rPr lang="ru-RU" sz="1400" dirty="0" err="1" smtClean="0"/>
              <a:t>легионеллами</a:t>
            </a:r>
            <a:r>
              <a:rPr lang="ru-RU" sz="1400" dirty="0" smtClean="0"/>
              <a:t>. Микробиологическое исследование данных систем на наличие </a:t>
            </a:r>
            <a:r>
              <a:rPr lang="ru-RU" sz="1400" dirty="0" err="1" smtClean="0"/>
              <a:t>легионелл</a:t>
            </a:r>
            <a:r>
              <a:rPr lang="ru-RU" sz="1400" dirty="0" smtClean="0"/>
              <a:t> необходимо проводить ежеквартально. На исследование отбирается вода после фильтра; </a:t>
            </a:r>
          </a:p>
          <a:p>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490066"/>
          </a:xfrm>
        </p:spPr>
        <p:txBody>
          <a:bodyPr>
            <a:normAutofit fontScale="90000"/>
          </a:bodyPr>
          <a:lstStyle/>
          <a:p>
            <a:r>
              <a:rPr lang="ru-RU" sz="1400" dirty="0" smtClean="0"/>
              <a:t>Общие положения  </a:t>
            </a:r>
            <a:r>
              <a:rPr lang="ru-RU" sz="1800" b="1" dirty="0" smtClean="0"/>
              <a:t>Санитарно-эпидемиологические требования к обеспечению безопасного питания населения </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457200" y="764704"/>
            <a:ext cx="8229600" cy="5904656"/>
          </a:xfrm>
        </p:spPr>
        <p:txBody>
          <a:bodyPr>
            <a:normAutofit/>
          </a:bodyPr>
          <a:lstStyle/>
          <a:p>
            <a:pPr algn="just"/>
            <a:r>
              <a:rPr lang="ru-RU" sz="1600" b="1" dirty="0" smtClean="0"/>
              <a:t>16.</a:t>
            </a:r>
            <a:r>
              <a:rPr lang="ru-RU" sz="1600" dirty="0" smtClean="0"/>
              <a:t> В целях предупреждения возникновения и распространения инфекционных болезней пищевая продукция, находящаяся в обращении, в течение срока годности при использовании по назначению должна быть безопасна в эпидемиологическом отношении и соответствовать санитарно-эпидемиологическим требованиям. </a:t>
            </a:r>
          </a:p>
          <a:p>
            <a:pPr algn="just"/>
            <a:r>
              <a:rPr lang="ru-RU" sz="1600" b="1" dirty="0" smtClean="0"/>
              <a:t>17.</a:t>
            </a:r>
            <a:r>
              <a:rPr lang="ru-RU" sz="1600" dirty="0" smtClean="0"/>
              <a:t> Для предотвращения возникновения и распространения инфекционных болезней </a:t>
            </a:r>
            <a:r>
              <a:rPr lang="ru-RU" sz="1600" dirty="0" smtClean="0">
                <a:solidFill>
                  <a:schemeClr val="accent3">
                    <a:lumMod val="50000"/>
                  </a:schemeClr>
                </a:solidFill>
              </a:rPr>
              <a:t>при организации питания населения в специально оборудованных местах (столовых, ресторанах, кафе, барах и других), в том числе при приготовлении пищи и напитков, их хранении и реализации населению, должны выполняться санитарно- эпидемиологические требования. </a:t>
            </a:r>
          </a:p>
          <a:p>
            <a:r>
              <a:rPr lang="ru-RU" sz="1600" b="1" dirty="0" smtClean="0"/>
              <a:t>Санитарно-эпидемиологические требования к обеспечению благоприятных условий воспитания и обучения населения </a:t>
            </a:r>
            <a:endParaRPr lang="ru-RU" sz="1600" dirty="0" smtClean="0"/>
          </a:p>
          <a:p>
            <a:pPr algn="just"/>
            <a:r>
              <a:rPr lang="ru-RU" sz="1600" b="1" dirty="0" smtClean="0"/>
              <a:t>18.</a:t>
            </a:r>
            <a:r>
              <a:rPr lang="ru-RU" sz="1600" dirty="0" smtClean="0"/>
              <a:t> </a:t>
            </a:r>
            <a:r>
              <a:rPr lang="ru-RU" sz="1600" dirty="0" smtClean="0">
                <a:solidFill>
                  <a:schemeClr val="accent3">
                    <a:lumMod val="50000"/>
                  </a:schemeClr>
                </a:solidFill>
              </a:rPr>
              <a:t>В организациях воспитания и обучения, отдыха детей и их оздоровления должны обеспечиваться условия, предупреждающие возникновение и распространение инфекционных болезней, в соответствии с санитарно-эпидемиологическими требованиями.</a:t>
            </a:r>
          </a:p>
          <a:p>
            <a:endParaRPr lang="ru-RU" sz="1600" dirty="0" smtClean="0"/>
          </a:p>
          <a:p>
            <a:endParaRPr lang="ru-RU" sz="16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l"/>
            <a:r>
              <a:rPr lang="ru-RU" sz="1400" b="1" dirty="0" smtClean="0"/>
              <a:t>XLIII. Профилактика паразитарных болезней на территории Российской Федерации </a:t>
            </a:r>
            <a:r>
              <a:rPr lang="ru-RU" sz="1400" dirty="0" smtClean="0"/>
              <a:t/>
            </a:r>
            <a:br>
              <a:rPr lang="ru-RU" sz="1400" dirty="0" smtClean="0"/>
            </a:br>
            <a:endParaRPr lang="ru-RU" sz="1400" dirty="0"/>
          </a:p>
        </p:txBody>
      </p:sp>
      <p:sp>
        <p:nvSpPr>
          <p:cNvPr id="3" name="Содержимое 2"/>
          <p:cNvSpPr>
            <a:spLocks noGrp="1"/>
          </p:cNvSpPr>
          <p:nvPr>
            <p:ph idx="1"/>
          </p:nvPr>
        </p:nvSpPr>
        <p:spPr>
          <a:xfrm>
            <a:off x="323528" y="620688"/>
            <a:ext cx="8640960" cy="6048672"/>
          </a:xfrm>
        </p:spPr>
        <p:txBody>
          <a:bodyPr>
            <a:normAutofit/>
          </a:bodyPr>
          <a:lstStyle/>
          <a:p>
            <a:pPr algn="just"/>
            <a:r>
              <a:rPr lang="ru-RU" sz="1400" b="1" dirty="0" smtClean="0"/>
              <a:t>3260</a:t>
            </a:r>
            <a:r>
              <a:rPr lang="ru-RU" sz="1400" dirty="0" smtClean="0"/>
              <a:t>. В целях предупреждения возникновения и распространения паразитарных болезней должны проводиться санитарно-противоэпидемические (профилактические) мероприятия, в том числе мероприятия по осуществлению производственного контроля, проведению медицинских осмотров, гигиеническому воспитанию и обучению населения.</a:t>
            </a:r>
          </a:p>
          <a:p>
            <a:pPr algn="just"/>
            <a:r>
              <a:rPr lang="ru-RU" sz="1400" b="1" dirty="0" smtClean="0"/>
              <a:t>3262.</a:t>
            </a:r>
            <a:r>
              <a:rPr lang="ru-RU" sz="1400" dirty="0" smtClean="0"/>
              <a:t> Паразитарные болезни человека представляют собой группу инфекционных заболеваний, вызываемых патогенными простейшими, гельминтами или членистоногими. Характеризуются многообразием путей передачи и </a:t>
            </a:r>
            <a:r>
              <a:rPr lang="ru-RU" sz="1400" dirty="0" err="1" smtClean="0"/>
              <a:t>полиморфностью</a:t>
            </a:r>
            <a:r>
              <a:rPr lang="ru-RU" sz="1400" dirty="0" smtClean="0"/>
              <a:t> клинических проявлений. </a:t>
            </a:r>
          </a:p>
          <a:p>
            <a:pPr algn="just"/>
            <a:r>
              <a:rPr lang="ru-RU" sz="1400" b="1" dirty="0" smtClean="0"/>
              <a:t>3263.</a:t>
            </a:r>
            <a:r>
              <a:rPr lang="ru-RU" sz="1400" dirty="0" smtClean="0"/>
              <a:t> Обследованию на контактные гельминтозы и кишечные </a:t>
            </a:r>
            <a:r>
              <a:rPr lang="ru-RU" sz="1400" dirty="0" err="1" smtClean="0"/>
              <a:t>протозоозы</a:t>
            </a:r>
            <a:r>
              <a:rPr lang="ru-RU" sz="1400" dirty="0" smtClean="0"/>
              <a:t> подлежат: дети, посещающие дошкольные образовательные организации; персонал дошкольных образовательных организаций; учащиеся младших классов, дети, подростки, декретированные и приравненные к ним группы населения при диспансеризации и профилактических осмотрах; дети, подростки по эпидемическим показаниям; дети и подростки, оформляющиеся в организации, осуществляющие образовательную деятельность, организации для детей сирот и детей, оставшихся без попечения родителей, на санаторно-курортное лечение, в оздоровительные организации, в детские отделения больниц; дети всех возрастов детских организаций закрытого типа и круглогодичного пребывания, пациенты детских и взрослых поликлиник и больниц по клиническим показаниям, лица, общавшиеся с больными. </a:t>
            </a:r>
          </a:p>
          <a:p>
            <a:pPr algn="just"/>
            <a:r>
              <a:rPr lang="ru-RU" sz="1400" b="1" dirty="0" smtClean="0"/>
              <a:t>3271.</a:t>
            </a:r>
            <a:r>
              <a:rPr lang="ru-RU" sz="1400" dirty="0" smtClean="0"/>
              <a:t> В целях активного выявления и предупреждения распространения паразитарных болезней проводят плановые профилактические обследования должностных лиц и работников организаций, деятельность которых связана с производством, хранением, транспортированием и реализацией пищевых продуктов и питьевой воды, воспитанием и обучением детей, коммунальным, медицинским и бытовым обслуживанием населения (далее - декретированные группы населения). </a:t>
            </a:r>
          </a:p>
          <a:p>
            <a:pPr algn="just"/>
            <a:r>
              <a:rPr lang="ru-RU" sz="1400" b="1" dirty="0" smtClean="0"/>
              <a:t>3295.</a:t>
            </a:r>
            <a:r>
              <a:rPr lang="ru-RU" sz="1400" dirty="0" smtClean="0"/>
              <a:t> Основными паразитарными болезнями, передающимися через мясо и мясную продукцию, являются трихинеллез и тениидозы. </a:t>
            </a:r>
          </a:p>
          <a:p>
            <a:pPr algn="just"/>
            <a:r>
              <a:rPr lang="ru-RU" sz="1400" b="1" dirty="0" smtClean="0"/>
              <a:t>3307.</a:t>
            </a:r>
            <a:r>
              <a:rPr lang="ru-RU" sz="1400" dirty="0" smtClean="0"/>
              <a:t> Юридические лица, а также индивидуальные предприниматели обеспечивают: </a:t>
            </a:r>
          </a:p>
          <a:p>
            <a:pPr algn="just"/>
            <a:r>
              <a:rPr lang="ru-RU" sz="1400" dirty="0" smtClean="0"/>
              <a:t>безопасность мяса и мясной продукции в процессе ее производства и реализации в соответствии с требованиями технических регламентов; </a:t>
            </a:r>
          </a:p>
          <a:p>
            <a:endParaRPr lang="ru-RU" sz="1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288032"/>
          </a:xfrm>
        </p:spPr>
        <p:txBody>
          <a:bodyPr>
            <a:normAutofit fontScale="90000"/>
          </a:bodyPr>
          <a:lstStyle/>
          <a:p>
            <a:pPr algn="l"/>
            <a:r>
              <a:rPr lang="ru-RU" sz="1400" b="1" dirty="0" smtClean="0"/>
              <a:t> </a:t>
            </a:r>
            <a:r>
              <a:rPr lang="ru-RU" sz="1400" b="1" dirty="0" err="1" smtClean="0"/>
              <a:t>Гл.XLIII</a:t>
            </a:r>
            <a:r>
              <a:rPr lang="ru-RU" sz="1600" b="1" dirty="0" smtClean="0"/>
              <a:t>.</a:t>
            </a:r>
            <a:endParaRPr lang="ru-RU" sz="1600" dirty="0"/>
          </a:p>
        </p:txBody>
      </p:sp>
      <p:sp>
        <p:nvSpPr>
          <p:cNvPr id="3" name="Содержимое 2"/>
          <p:cNvSpPr>
            <a:spLocks noGrp="1"/>
          </p:cNvSpPr>
          <p:nvPr>
            <p:ph idx="1"/>
          </p:nvPr>
        </p:nvSpPr>
        <p:spPr>
          <a:xfrm>
            <a:off x="107504" y="476672"/>
            <a:ext cx="8856984" cy="6192688"/>
          </a:xfrm>
        </p:spPr>
        <p:txBody>
          <a:bodyPr>
            <a:normAutofit fontScale="92500" lnSpcReduction="20000"/>
          </a:bodyPr>
          <a:lstStyle/>
          <a:p>
            <a:pPr algn="just"/>
            <a:r>
              <a:rPr lang="ru-RU" sz="1400" b="1" dirty="0" smtClean="0"/>
              <a:t>3308</a:t>
            </a:r>
            <a:r>
              <a:rPr lang="ru-RU" sz="1400" dirty="0" smtClean="0"/>
              <a:t>. Основными гельминтозами, передающимися через рыбу, ракообразных, моллюсков и продукты их переработки, являются описторхозы, дифиллоботриозы, </a:t>
            </a:r>
            <a:r>
              <a:rPr lang="ru-RU" sz="1400" dirty="0" err="1" smtClean="0"/>
              <a:t>анизакидоз</a:t>
            </a:r>
            <a:r>
              <a:rPr lang="ru-RU" sz="1400" dirty="0" smtClean="0"/>
              <a:t>, </a:t>
            </a:r>
            <a:r>
              <a:rPr lang="ru-RU" sz="1400" dirty="0" err="1" smtClean="0"/>
              <a:t>спарганоз</a:t>
            </a:r>
            <a:r>
              <a:rPr lang="ru-RU" sz="1400" dirty="0" smtClean="0"/>
              <a:t>, </a:t>
            </a:r>
            <a:r>
              <a:rPr lang="ru-RU" sz="1400" dirty="0" err="1" smtClean="0"/>
              <a:t>нанофиетоз</a:t>
            </a:r>
            <a:r>
              <a:rPr lang="ru-RU" sz="1400" dirty="0" smtClean="0"/>
              <a:t>, </a:t>
            </a:r>
            <a:r>
              <a:rPr lang="ru-RU" sz="1400" dirty="0" err="1" smtClean="0"/>
              <a:t>метагонимоз</a:t>
            </a:r>
            <a:r>
              <a:rPr lang="ru-RU" sz="1400" dirty="0" smtClean="0"/>
              <a:t>, </a:t>
            </a:r>
            <a:r>
              <a:rPr lang="ru-RU" sz="1400" dirty="0" err="1" smtClean="0"/>
              <a:t>парагонимоз</a:t>
            </a:r>
            <a:r>
              <a:rPr lang="ru-RU" sz="1400" dirty="0" smtClean="0"/>
              <a:t>. </a:t>
            </a:r>
          </a:p>
          <a:p>
            <a:pPr algn="just"/>
            <a:r>
              <a:rPr lang="ru-RU" sz="1400" b="1" dirty="0" smtClean="0"/>
              <a:t>3333.</a:t>
            </a:r>
            <a:r>
              <a:rPr lang="ru-RU" sz="1400" dirty="0" smtClean="0"/>
              <a:t> </a:t>
            </a:r>
            <a:r>
              <a:rPr lang="ru-RU" sz="1400" dirty="0" err="1" smtClean="0"/>
              <a:t>Геогельминтозы</a:t>
            </a:r>
            <a:r>
              <a:rPr lang="ru-RU" sz="1400" dirty="0" smtClean="0"/>
              <a:t> представляют собой группа гельминтозов, у возбудителей которых созревание яиц проходит в почве. Заражение ими происходит при заглатывании инвазионных яиц окончательными хозяевами. Наиболее актуальными являются: аскаридоз</a:t>
            </a:r>
            <a:endParaRPr lang="ru-RU" sz="1400" i="1" dirty="0" smtClean="0"/>
          </a:p>
          <a:p>
            <a:pPr algn="just"/>
            <a:r>
              <a:rPr lang="ru-RU" sz="1400" b="1" dirty="0" smtClean="0"/>
              <a:t>3334.</a:t>
            </a:r>
            <a:r>
              <a:rPr lang="ru-RU" sz="1400" dirty="0" smtClean="0"/>
              <a:t> Возбудители </a:t>
            </a:r>
            <a:r>
              <a:rPr lang="ru-RU" sz="1400" dirty="0" err="1" smtClean="0"/>
              <a:t>геогельминтозов</a:t>
            </a:r>
            <a:r>
              <a:rPr lang="ru-RU" sz="1400" dirty="0" smtClean="0"/>
              <a:t> передаются через растительную, плодоовощную, плодово-ягодную продукцию, а также через объекты внешней среды (почва, вода), </a:t>
            </a:r>
            <a:r>
              <a:rPr lang="ru-RU" sz="1400" dirty="0" err="1" smtClean="0"/>
              <a:t>контаминированные</a:t>
            </a:r>
            <a:r>
              <a:rPr lang="ru-RU" sz="1400" dirty="0" smtClean="0"/>
              <a:t> инвазионными яйцами гельминтов. Клинические проявления инвазии </a:t>
            </a:r>
            <a:r>
              <a:rPr lang="ru-RU" sz="1400" dirty="0" err="1" smtClean="0"/>
              <a:t>антропонозными</a:t>
            </a:r>
            <a:r>
              <a:rPr lang="ru-RU" sz="1400" dirty="0" smtClean="0"/>
              <a:t> геогельминтами связаны с признаками нарушения функции желудочно-кишечного тракта.</a:t>
            </a:r>
          </a:p>
          <a:p>
            <a:pPr algn="just"/>
            <a:r>
              <a:rPr lang="ru-RU" sz="1400" b="1" dirty="0" smtClean="0"/>
              <a:t>3336</a:t>
            </a:r>
            <a:r>
              <a:rPr lang="ru-RU" sz="1400" dirty="0" smtClean="0"/>
              <a:t>. Руководители организаций, занимающиеся выращиванием и реализацией овощей, фруктов, зелени и продуктов их переработки, обеспечивают безопасность выпускаемой продукции по </a:t>
            </a:r>
            <a:r>
              <a:rPr lang="ru-RU" sz="1400" dirty="0" err="1" smtClean="0"/>
              <a:t>санитарно-паразитологическим</a:t>
            </a:r>
            <a:r>
              <a:rPr lang="ru-RU" sz="1400" dirty="0" smtClean="0"/>
              <a:t> показателям. </a:t>
            </a:r>
          </a:p>
          <a:p>
            <a:pPr algn="just"/>
            <a:r>
              <a:rPr lang="ru-RU" sz="1400" b="1" dirty="0" smtClean="0"/>
              <a:t>3340</a:t>
            </a:r>
            <a:r>
              <a:rPr lang="ru-RU" sz="1400" dirty="0" smtClean="0"/>
              <a:t>. Группа контагиозных </a:t>
            </a:r>
            <a:r>
              <a:rPr lang="ru-RU" sz="1400" dirty="0" err="1" smtClean="0"/>
              <a:t>антропонозных</a:t>
            </a:r>
            <a:r>
              <a:rPr lang="ru-RU" sz="1400" dirty="0" smtClean="0"/>
              <a:t> гельминтозов. ..Распространены повсеместно, особенно в регионах с сухим теплым климатом, неблагополучными социально-экономическими условиями и низким уровнем санитарно- гигиенической культуры. Основным источником заражения является </a:t>
            </a:r>
            <a:r>
              <a:rPr lang="ru-RU" sz="1400" dirty="0" err="1" smtClean="0"/>
              <a:t>инвазированный</a:t>
            </a:r>
            <a:r>
              <a:rPr lang="ru-RU" sz="1400" dirty="0" smtClean="0"/>
              <a:t> человек, выделяющий инвазионные яйца паразитов.</a:t>
            </a:r>
          </a:p>
          <a:p>
            <a:pPr algn="just"/>
            <a:r>
              <a:rPr lang="ru-RU" sz="1400" dirty="0" smtClean="0"/>
              <a:t> </a:t>
            </a:r>
            <a:r>
              <a:rPr lang="ru-RU" sz="1400" b="1" dirty="0" smtClean="0"/>
              <a:t>3363</a:t>
            </a:r>
            <a:r>
              <a:rPr lang="ru-RU" sz="1400" dirty="0" smtClean="0"/>
              <a:t>. Мероприятия по профилактике педикулеза и чесотки включают: </a:t>
            </a:r>
          </a:p>
          <a:p>
            <a:pPr algn="just"/>
            <a:r>
              <a:rPr lang="ru-RU" sz="1400" dirty="0" smtClean="0"/>
              <a:t>плановые осмотры населения на педикулез; </a:t>
            </a:r>
          </a:p>
          <a:p>
            <a:pPr algn="just"/>
            <a:r>
              <a:rPr lang="ru-RU" sz="1400" dirty="0" smtClean="0"/>
              <a:t>обеспечение организованных коллективов (дошкольные образовательные организации, организации для детей-сирот и детей, оставшихся без попечения родителей, стационарные организации отдыха детей и их оздоровления) сменным постельным бельем, средствами личной гигиены, дезинфекционными и моющими средствами; …</a:t>
            </a:r>
          </a:p>
          <a:p>
            <a:pPr algn="just"/>
            <a:r>
              <a:rPr lang="ru-RU" sz="1400" b="1" dirty="0" smtClean="0"/>
              <a:t>3364.</a:t>
            </a:r>
            <a:r>
              <a:rPr lang="ru-RU" sz="1400" dirty="0" smtClean="0"/>
              <a:t> Осмотру на педикулез и чесотку подлежат: …</a:t>
            </a:r>
          </a:p>
          <a:p>
            <a:pPr algn="just"/>
            <a:r>
              <a:rPr lang="ru-RU" sz="1400" dirty="0" smtClean="0"/>
              <a:t>дети, выезжающие на отдых в оздоровительные организации, - до отъезда; </a:t>
            </a:r>
          </a:p>
          <a:p>
            <a:pPr algn="just"/>
            <a:r>
              <a:rPr lang="ru-RU" sz="1400" dirty="0" smtClean="0"/>
              <a:t>дети, находящиеся в детской оздоровительной организации, - еженедельно; … </a:t>
            </a:r>
          </a:p>
          <a:p>
            <a:pPr algn="just"/>
            <a:r>
              <a:rPr lang="ru-RU" sz="1400" b="1" dirty="0" smtClean="0"/>
              <a:t>3367.</a:t>
            </a:r>
            <a:r>
              <a:rPr lang="ru-RU" sz="1400" dirty="0" smtClean="0"/>
              <a:t> Детей, пораженных педикулезом, направляют для санации с отстранением от посещения организованного детского коллектива. Допуск детей в организованный детский коллектив после санации разрешается только при наличии медицинской справки об отсутствии педикулеза. </a:t>
            </a:r>
          </a:p>
          <a:p>
            <a:r>
              <a:rPr lang="ru-RU" sz="1400" b="1" dirty="0" smtClean="0"/>
              <a:t>3390</a:t>
            </a:r>
            <a:r>
              <a:rPr lang="ru-RU" sz="1400" dirty="0" smtClean="0"/>
              <a:t>. Гигиеническое воспитание и обучение проводят при профессиональной гигиенической подготовке и аттестации должностных лиц и работников организаций, деятельность которых связана с производством, хранением, транспортировкой и реализацией пищевых продуктов и питьевой воды, воспитанием и обучением детей, коммунальным и бытовым обслуживанием населения при приеме на работу и в дальнейшем с периодичностью 1 раз в 2 года. Оно должно включать подробную информацию о контагиозных гельминтозах, противоэпидемических мероприятиях в очаге, мерах профилактики. </a:t>
            </a:r>
          </a:p>
          <a:p>
            <a:pPr algn="just">
              <a:buNone/>
            </a:pPr>
            <a:r>
              <a:rPr lang="ru-RU" sz="1400" b="1" dirty="0" smtClean="0"/>
              <a:t>XLIV. Профилактика инфекций, связанных с оказанием медицинской помощи </a:t>
            </a:r>
            <a:endParaRPr lang="ru-RU" sz="1400" dirty="0" smtClean="0"/>
          </a:p>
          <a:p>
            <a:pPr algn="just"/>
            <a:endParaRPr lang="ru-RU" sz="1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1008112"/>
          </a:xfrm>
        </p:spPr>
        <p:txBody>
          <a:bodyPr>
            <a:normAutofit fontScale="90000"/>
          </a:bodyPr>
          <a:lstStyle/>
          <a:p>
            <a:pPr algn="l"/>
            <a:r>
              <a:rPr lang="ru-RU" sz="1600" dirty="0" smtClean="0"/>
              <a:t/>
            </a:r>
            <a:br>
              <a:rPr lang="ru-RU" sz="1600" dirty="0" smtClean="0"/>
            </a:br>
            <a:r>
              <a:rPr lang="ru-RU" sz="1600" dirty="0" smtClean="0"/>
              <a:t/>
            </a:r>
            <a:br>
              <a:rPr lang="ru-RU" sz="1600" dirty="0" smtClean="0"/>
            </a:br>
            <a:r>
              <a:rPr lang="ru-RU" sz="1600" dirty="0" smtClean="0"/>
              <a:t>Общие положения  </a:t>
            </a:r>
            <a:r>
              <a:rPr lang="ru-RU" sz="1800" b="1" dirty="0" smtClean="0"/>
              <a:t>Выявление, учет и регистрация больных инфекционными болезнями и лиц с подозрением на инфекционные болезни, носителей возбудителей инфекционных болезней </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57200" y="1340768"/>
            <a:ext cx="8229600" cy="5400600"/>
          </a:xfrm>
        </p:spPr>
        <p:txBody>
          <a:bodyPr>
            <a:normAutofit fontScale="92500" lnSpcReduction="10000"/>
          </a:bodyPr>
          <a:lstStyle/>
          <a:p>
            <a:pPr algn="just"/>
            <a:r>
              <a:rPr lang="ru-RU" sz="1600" b="1" dirty="0" smtClean="0"/>
              <a:t>21</a:t>
            </a:r>
            <a:r>
              <a:rPr lang="ru-RU" sz="1600" dirty="0" smtClean="0"/>
              <a:t>. </a:t>
            </a:r>
            <a:r>
              <a:rPr lang="ru-RU" sz="1600" b="1" dirty="0" smtClean="0">
                <a:solidFill>
                  <a:schemeClr val="accent3">
                    <a:lumMod val="50000"/>
                  </a:schemeClr>
                </a:solidFill>
              </a:rPr>
              <a:t>Врачи всех специальностей, средние медицинские работники медицинских организаций, организаций, осуществляющих образовательную деятельность, организаций отдыха детей и их оздоровления, а также других организаций, индивидуальные предприниматели, осуществляющие медицинскую деятельность (далее - медицинские работники), обязаны выявлять больных инфекционными болезнями и лиц с подозрением на инфекционные болезни, а также носителей возбудителей инфекционных болезней</a:t>
            </a:r>
            <a:r>
              <a:rPr lang="ru-RU" sz="1600" dirty="0" smtClean="0">
                <a:solidFill>
                  <a:schemeClr val="accent3">
                    <a:lumMod val="50000"/>
                  </a:schemeClr>
                </a:solidFill>
              </a:rPr>
              <a:t>. </a:t>
            </a:r>
          </a:p>
          <a:p>
            <a:pPr algn="just"/>
            <a:r>
              <a:rPr lang="ru-RU" sz="1600" b="1" dirty="0" smtClean="0"/>
              <a:t>22</a:t>
            </a:r>
            <a:r>
              <a:rPr lang="ru-RU" sz="1600" dirty="0" smtClean="0"/>
              <a:t>. Выявление больных и носителей осуществляется при оказании всех видов медицинской помощи, а также при проведении: </a:t>
            </a:r>
          </a:p>
          <a:p>
            <a:pPr algn="just"/>
            <a:r>
              <a:rPr lang="ru-RU" sz="1600" dirty="0" smtClean="0"/>
              <a:t>-периодических и предварительных при поступлении на работу, профилактических медицинских осмотров; …</a:t>
            </a:r>
          </a:p>
          <a:p>
            <a:pPr algn="just"/>
            <a:r>
              <a:rPr lang="ru-RU" sz="1600" dirty="0" smtClean="0"/>
              <a:t>-медицинского наблюдения за лицами, общавшимися с больным или носителем; …</a:t>
            </a:r>
          </a:p>
          <a:p>
            <a:pPr algn="just"/>
            <a:r>
              <a:rPr lang="ru-RU" sz="1600" dirty="0" smtClean="0"/>
              <a:t>-медицинских осмотров отдельных групп населения по эпидемическим показаниям;   </a:t>
            </a:r>
          </a:p>
          <a:p>
            <a:pPr algn="just"/>
            <a:r>
              <a:rPr lang="ru-RU" sz="1600" dirty="0" smtClean="0"/>
              <a:t>-лабораторных исследований биологического материала от людей. </a:t>
            </a:r>
          </a:p>
          <a:p>
            <a:pPr algn="just"/>
            <a:r>
              <a:rPr lang="ru-RU" sz="1600" b="1" dirty="0" smtClean="0"/>
              <a:t>23.</a:t>
            </a:r>
            <a:r>
              <a:rPr lang="ru-RU" sz="1600" dirty="0" smtClean="0"/>
              <a:t> Клиническая диагностика проводится на основании </a:t>
            </a:r>
            <a:r>
              <a:rPr lang="ru-RU" sz="1600" b="1" dirty="0" smtClean="0">
                <a:solidFill>
                  <a:schemeClr val="accent3">
                    <a:lumMod val="50000"/>
                  </a:schemeClr>
                </a:solidFill>
              </a:rPr>
              <a:t>анамнеза заболевания</a:t>
            </a:r>
            <a:r>
              <a:rPr lang="ru-RU" sz="1600" b="1" dirty="0" smtClean="0"/>
              <a:t>, </a:t>
            </a:r>
            <a:r>
              <a:rPr lang="ru-RU" sz="1600" b="1" dirty="0" smtClean="0">
                <a:solidFill>
                  <a:schemeClr val="accent3">
                    <a:lumMod val="50000"/>
                  </a:schemeClr>
                </a:solidFill>
              </a:rPr>
              <a:t>эпидемиологического анамнеза, жалоб, симптомов, данных осмотра</a:t>
            </a:r>
            <a:r>
              <a:rPr lang="ru-RU" sz="1600" dirty="0" smtClean="0">
                <a:solidFill>
                  <a:schemeClr val="accent3">
                    <a:lumMod val="50000"/>
                  </a:schemeClr>
                </a:solidFill>
              </a:rPr>
              <a:t> </a:t>
            </a:r>
            <a:r>
              <a:rPr lang="ru-RU" sz="1600" dirty="0" smtClean="0"/>
              <a:t>с учетом возможности стертых, </a:t>
            </a:r>
            <a:r>
              <a:rPr lang="ru-RU" sz="1600" dirty="0" err="1" smtClean="0"/>
              <a:t>атипичных</a:t>
            </a:r>
            <a:r>
              <a:rPr lang="ru-RU" sz="1600" dirty="0" smtClean="0"/>
              <a:t> форм заболевания, лабораторных данных. </a:t>
            </a:r>
          </a:p>
          <a:p>
            <a:pPr algn="just"/>
            <a:r>
              <a:rPr lang="ru-RU" sz="1600" b="1" dirty="0" smtClean="0"/>
              <a:t>24.</a:t>
            </a:r>
            <a:r>
              <a:rPr lang="ru-RU" sz="1600" dirty="0" smtClean="0"/>
              <a:t> </a:t>
            </a:r>
            <a:r>
              <a:rPr lang="ru-RU" sz="1600" b="1" dirty="0" smtClean="0">
                <a:solidFill>
                  <a:schemeClr val="accent3">
                    <a:lumMod val="50000"/>
                  </a:schemeClr>
                </a:solidFill>
              </a:rPr>
              <a:t>О каждом случае инфекционной болезни, носительства возбудителей инфекционной болезни или подозрения на инфекционную болезнь, а также в случае смерти от инфекционной болезни медицинские работники обязаны в течение 2 часов сообщить по телефону, а затем в течение 12 часов в письменной форме (или по каналам электронной связи) представить экстренное извещение в территориальный орган, уполномоченный осуществлять федеральный государственный санитарно- эпидемиологический надзор, по месту выявления больного (независимо от места его постоянного пребывания). </a:t>
            </a:r>
          </a:p>
          <a:p>
            <a:pPr algn="just"/>
            <a:endParaRPr lang="ru-RU" sz="1600" b="1" dirty="0">
              <a:solidFill>
                <a:schemeClr val="accent3">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pPr algn="l"/>
            <a:r>
              <a:rPr lang="ru-RU" sz="1600" dirty="0" smtClean="0"/>
              <a:t>Общие положения</a:t>
            </a:r>
            <a:endParaRPr lang="ru-RU" sz="1600" dirty="0"/>
          </a:p>
        </p:txBody>
      </p:sp>
      <p:sp>
        <p:nvSpPr>
          <p:cNvPr id="3" name="Содержимое 2"/>
          <p:cNvSpPr>
            <a:spLocks noGrp="1"/>
          </p:cNvSpPr>
          <p:nvPr>
            <p:ph idx="1"/>
          </p:nvPr>
        </p:nvSpPr>
        <p:spPr>
          <a:xfrm>
            <a:off x="457200" y="836712"/>
            <a:ext cx="8229600" cy="5289451"/>
          </a:xfrm>
        </p:spPr>
        <p:txBody>
          <a:bodyPr>
            <a:normAutofit/>
          </a:bodyPr>
          <a:lstStyle/>
          <a:p>
            <a:pPr algn="just"/>
            <a:r>
              <a:rPr lang="ru-RU" sz="1600" b="1" dirty="0" smtClean="0"/>
              <a:t>26.</a:t>
            </a:r>
            <a:r>
              <a:rPr lang="ru-RU" sz="1600" dirty="0" smtClean="0"/>
              <a:t> Каждый случай инфекционной болезни или подозрения на это заболевание, а также носительства возбудителей инфекционных болезней </a:t>
            </a:r>
            <a:r>
              <a:rPr lang="ru-RU" sz="1600" b="1" dirty="0" smtClean="0">
                <a:solidFill>
                  <a:schemeClr val="accent3">
                    <a:lumMod val="50000"/>
                  </a:schemeClr>
                </a:solidFill>
              </a:rPr>
              <a:t>подлежит регистрации и учету в журнале учета инфекционных заболеваний </a:t>
            </a:r>
            <a:r>
              <a:rPr lang="ru-RU" sz="1600" dirty="0" smtClean="0"/>
              <a:t>(допускается использование электронных журналов) по месту их выявления в медицинских организациях, организациях, осуществляющих образовательную деятельность, </a:t>
            </a:r>
            <a:r>
              <a:rPr lang="ru-RU" sz="1600" b="1" dirty="0" smtClean="0">
                <a:solidFill>
                  <a:schemeClr val="accent3">
                    <a:lumMod val="50000"/>
                  </a:schemeClr>
                </a:solidFill>
              </a:rPr>
              <a:t>организациях отдыха детей и их оздоровления</a:t>
            </a:r>
            <a:r>
              <a:rPr lang="ru-RU" sz="1600" dirty="0" smtClean="0"/>
              <a:t>, других организациях, индивидуальными предпринимателями, осуществляющими медицинскую деятельность, а также в территориальных органах, уполномоченных осуществлять федеральный государственный санитарно- эпидемиологический надзор. </a:t>
            </a:r>
          </a:p>
          <a:p>
            <a:pPr algn="just"/>
            <a:r>
              <a:rPr lang="ru-RU" sz="1600" b="1" dirty="0" smtClean="0"/>
              <a:t>27.</a:t>
            </a:r>
            <a:r>
              <a:rPr lang="ru-RU" sz="1600" dirty="0" smtClean="0"/>
              <a:t> Медицинская организация, изменившая или уточнившая диагноз, </a:t>
            </a:r>
            <a:r>
              <a:rPr lang="ru-RU" sz="1600" b="1" dirty="0" smtClean="0">
                <a:solidFill>
                  <a:schemeClr val="accent3">
                    <a:lumMod val="50000"/>
                  </a:schemeClr>
                </a:solidFill>
              </a:rPr>
              <a:t>в течение 12 часов п</a:t>
            </a:r>
            <a:r>
              <a:rPr lang="ru-RU" sz="1600" dirty="0" smtClean="0"/>
              <a:t>одает новое экстренное извещение на пациента с инфекционным заболеванием в территориальный орган, уполномоченный осуществлять федеральный государственный санитарно-эпидемиологический надзор, по месту выявления заболевания, с указанием измененного (уточненного) диагноза, даты его установления, первоначального диагноза, результата лабораторного исследования. </a:t>
            </a:r>
          </a:p>
          <a:p>
            <a:pPr algn="just"/>
            <a:r>
              <a:rPr lang="ru-RU" sz="1600" b="1" dirty="0" smtClean="0"/>
              <a:t>28</a:t>
            </a:r>
            <a:r>
              <a:rPr lang="ru-RU" sz="1600" dirty="0" smtClean="0"/>
              <a:t>. Территориальный орган, уполномоченный осуществлять федеральный государственный санитарно-эпидемиологический надзор, при получении извещения об измененном (уточненном) диагнозе ставит в известность медицинскую организацию по месту выявления больного, </a:t>
            </a:r>
            <a:r>
              <a:rPr lang="ru-RU" sz="1600" b="1" dirty="0" smtClean="0">
                <a:solidFill>
                  <a:schemeClr val="accent3">
                    <a:lumMod val="50000"/>
                  </a:schemeClr>
                </a:solidFill>
              </a:rPr>
              <a:t>приславшую первоначальное экстренное извещение. </a:t>
            </a:r>
          </a:p>
          <a:p>
            <a:pPr algn="just"/>
            <a:endParaRPr lang="ru-RU" sz="1600" dirty="0" smtClean="0"/>
          </a:p>
          <a:p>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algn="l"/>
            <a:r>
              <a:rPr lang="ru-RU" sz="1600" dirty="0" smtClean="0"/>
              <a:t>Общие положения</a:t>
            </a:r>
            <a:endParaRPr lang="ru-RU" sz="1600" dirty="0"/>
          </a:p>
        </p:txBody>
      </p:sp>
      <p:sp>
        <p:nvSpPr>
          <p:cNvPr id="3" name="Содержимое 2"/>
          <p:cNvSpPr>
            <a:spLocks noGrp="1"/>
          </p:cNvSpPr>
          <p:nvPr>
            <p:ph idx="1"/>
          </p:nvPr>
        </p:nvSpPr>
        <p:spPr>
          <a:xfrm>
            <a:off x="457200" y="692696"/>
            <a:ext cx="8229600" cy="5433467"/>
          </a:xfrm>
        </p:spPr>
        <p:txBody>
          <a:bodyPr>
            <a:normAutofit/>
          </a:bodyPr>
          <a:lstStyle/>
          <a:p>
            <a:pPr algn="just"/>
            <a:r>
              <a:rPr lang="ru-RU" sz="1600" b="1" dirty="0" smtClean="0"/>
              <a:t>31</a:t>
            </a:r>
            <a:r>
              <a:rPr lang="ru-RU" sz="1600" dirty="0" smtClean="0"/>
              <a:t>. Эпидемиологический анамнез собирается медицинским работником. При сборе эпидемиологического анамнеза устанавливают: </a:t>
            </a:r>
          </a:p>
          <a:p>
            <a:pPr algn="just"/>
            <a:r>
              <a:rPr lang="ru-RU" sz="1600" dirty="0" smtClean="0"/>
              <a:t>-место и время контакта с источником (человеком или животным) инфекционного заболевания или фактора его передачи (сырьем животного происхождения, употребления недоброкачественной воды или пищевых продуктов) </a:t>
            </a:r>
          </a:p>
          <a:p>
            <a:pPr algn="just"/>
            <a:r>
              <a:rPr lang="ru-RU" sz="1600" dirty="0" smtClean="0"/>
              <a:t>-нахождения на территории, где регистрировалась неблагополучная эпидемиологическая обстановка, потенциальных эпизоотических очагах; </a:t>
            </a:r>
          </a:p>
          <a:p>
            <a:pPr algn="just"/>
            <a:r>
              <a:rPr lang="ru-RU" sz="1600" dirty="0" smtClean="0"/>
              <a:t>-факта укусов животных, насекомых, членистоногих, нахождения в природных условиях, </a:t>
            </a:r>
          </a:p>
          <a:p>
            <a:pPr algn="just"/>
            <a:r>
              <a:rPr lang="ru-RU" sz="1600" dirty="0" smtClean="0"/>
              <a:t>-факта получения травм, ожогов, ран, проведения медицинских парентеральных манипуляций; </a:t>
            </a:r>
          </a:p>
          <a:p>
            <a:pPr algn="just"/>
            <a:r>
              <a:rPr lang="ru-RU" sz="1600" dirty="0" smtClean="0"/>
              <a:t>-сведения об иммунизации, реакции на введение вакцин. </a:t>
            </a:r>
          </a:p>
          <a:p>
            <a:pPr algn="just"/>
            <a:r>
              <a:rPr lang="ru-RU" sz="1600" dirty="0" smtClean="0"/>
              <a:t>Данные эпидемиологического анамнеза вносятся в медицинские документы больного. </a:t>
            </a:r>
          </a:p>
          <a:p>
            <a:pPr algn="just"/>
            <a:r>
              <a:rPr lang="ru-RU" sz="1600" b="1" dirty="0" smtClean="0"/>
              <a:t>32.</a:t>
            </a:r>
            <a:r>
              <a:rPr lang="ru-RU" sz="1600" dirty="0" smtClean="0"/>
              <a:t> Для постановки диагноза инфекционного заболевания больной с подозрением на заболевание должен быть обследован лабораторно в целях определения возбудителя, вызвавшего заболевание, любым из доступных методов диагностики. …</a:t>
            </a:r>
          </a:p>
          <a:p>
            <a:pPr algn="just"/>
            <a:r>
              <a:rPr lang="ru-RU" sz="1600" dirty="0" smtClean="0"/>
              <a:t>В очагах инфекционных болезней с определенным возбудителем диагноз может быть установлен на основании клинико-эпидемиологических данных без лабораторного подтверждения. </a:t>
            </a:r>
          </a:p>
          <a:p>
            <a:pPr algn="just"/>
            <a:endParaRPr lang="ru-RU" sz="1600" dirty="0" smtClean="0"/>
          </a:p>
          <a:p>
            <a:pPr algn="just"/>
            <a:endParaRPr lang="ru-RU" sz="16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14642</Words>
  <Application>Microsoft Office PowerPoint</Application>
  <PresentationFormat>Экран (4:3)</PresentationFormat>
  <Paragraphs>527</Paragraphs>
  <Slides>61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61</vt:i4>
      </vt:variant>
    </vt:vector>
  </HeadingPairs>
  <TitlesOfParts>
    <vt:vector size="62" baseType="lpstr">
      <vt:lpstr>Тема Office</vt:lpstr>
      <vt:lpstr> Санитарные правила и нормы СанПиН 3.3686-21 «Санитарно-эпидемиологические требования по профилактике инфекционных болезней»  </vt:lpstr>
      <vt:lpstr>I. ОБЛАСТЬ ПРИМЕНЕНИЯ  </vt:lpstr>
      <vt:lpstr>II. ОБЩИЕ ТРЕБОВАНИЯ ПО ПРОФИЛАКТИКЕ ИНФЕКЦИОННЫХ БОЛЕЗНЕЙ  </vt:lpstr>
      <vt:lpstr>Общие положения  </vt:lpstr>
      <vt:lpstr>Общие положения     Санитарно-эпидемиологические требования к обеспечению населения безопасной в эпидемиологическом отношении питьевой водой  </vt:lpstr>
      <vt:lpstr>Общие положения  Санитарно-эпидемиологические требования к обеспечению безопасного питания населения  </vt:lpstr>
      <vt:lpstr>  Общие положения  Выявление, учет и регистрация больных инфекционными болезнями и лиц с подозрением на инфекционные болезни, носителей возбудителей инфекционных болезней  </vt:lpstr>
      <vt:lpstr>Общие положения</vt:lpstr>
      <vt:lpstr>Общие положения</vt:lpstr>
      <vt:lpstr>Общие положения</vt:lpstr>
      <vt:lpstr>Общие положения</vt:lpstr>
      <vt:lpstr>Общие положения</vt:lpstr>
      <vt:lpstr>Общие положения</vt:lpstr>
      <vt:lpstr>Общие положения           Профилактические мероприятия  </vt:lpstr>
      <vt:lpstr>Общие положения</vt:lpstr>
      <vt:lpstr>Общие положения  Гигиеническое воспитание и обучение граждан по вопросам профилактики  </vt:lpstr>
      <vt:lpstr>  Общие положения  III. САНИТАРНО-ЭПИДЕМИОЛОГИЧЕСКИЕ ТРЕБОВАНИЯ К ОРГАНИЗАЦИИ И ОСУЩЕСТВЛЕНИЮ ДЕЗИНФЕКЦИОННОЙ, ДЕРАТИЗАЦИОННОЙ И ДЕЗИНСЕКЦИОННОЙ ДЕЯТЕЛЬНОСТИ   </vt:lpstr>
      <vt:lpstr>Гл. III. ДЕЗИНФЕКЦИОННАЯ, ДЕРАТИЗАЦИОННАЯ И ДЕЗИНСЕКЦИОННАЯ ДЕЯТЕЛЬНОСТЬ</vt:lpstr>
      <vt:lpstr>Гл. III                       Требования к организации и проведению дезинфекции, стерилизации  </vt:lpstr>
      <vt:lpstr>Гл. III                        Требования к организации и проведению дезинсекции  </vt:lpstr>
      <vt:lpstr>Гл. III                      Требования к организации и проведению дератизации  </vt:lpstr>
      <vt:lpstr>Гл. III     Требования к осуществлению дезинфекционной деятельности на отдельных объектах  </vt:lpstr>
      <vt:lpstr>Гл. III     Требования к осуществлению дезинфекционной деятельности на отдельных объектах</vt:lpstr>
      <vt:lpstr>Слайд 24</vt:lpstr>
      <vt:lpstr>Гл.VIII. Профилактика туберкулёза </vt:lpstr>
      <vt:lpstr>Гл.VIII. </vt:lpstr>
      <vt:lpstr>Гл.VIII.</vt:lpstr>
      <vt:lpstr>Гл.VIII.</vt:lpstr>
      <vt:lpstr>Гл.VIII.</vt:lpstr>
      <vt:lpstr>IX. Профилактика инфекций, передающихся кровососущими комарами </vt:lpstr>
      <vt:lpstr> Гл.X.                             Выявление, учет и регистрация  </vt:lpstr>
      <vt:lpstr>  Гл.X.                      Организация и проведение санитарно-противоэпидемических мероприятий.                                                                  </vt:lpstr>
      <vt:lpstr>Гл.X.</vt:lpstr>
      <vt:lpstr>Гл.X.</vt:lpstr>
      <vt:lpstr>XX. Профилактика клещевого вирусного энцефалита  </vt:lpstr>
      <vt:lpstr>XI. Профилактика сибирской язвы  </vt:lpstr>
      <vt:lpstr>XV. Профилактика туляремии </vt:lpstr>
      <vt:lpstr>Гл.XV.</vt:lpstr>
      <vt:lpstr>XIX. Профилактика геморрагической лихорадки с почечным синдромом  </vt:lpstr>
      <vt:lpstr>XXI. Профилактика лихорадки Зика  </vt:lpstr>
      <vt:lpstr>XXIII. Профилактика острых кишечных инфекций </vt:lpstr>
      <vt:lpstr>Гл.XXIII.</vt:lpstr>
      <vt:lpstr>XXV. Профилактика холеры  </vt:lpstr>
      <vt:lpstr> гл.XXII.</vt:lpstr>
      <vt:lpstr>XXIII.Профилактика брюшного тифа и паратифов  </vt:lpstr>
      <vt:lpstr>Гл.XXIX.</vt:lpstr>
      <vt:lpstr>XXX. Профилактика кампилобактериоза  </vt:lpstr>
      <vt:lpstr>Гл.XXXI.</vt:lpstr>
      <vt:lpstr>XXXIII. Профилактика энтеровирусной (неполио) инфекции  </vt:lpstr>
      <vt:lpstr>Гл.XXXIII.</vt:lpstr>
      <vt:lpstr>Гл.XXXIII.</vt:lpstr>
      <vt:lpstr>Гл.XXXIII.</vt:lpstr>
      <vt:lpstr>XXXIV. Профилактика гриппа и других острых респираторных вирусных инфекций  </vt:lpstr>
      <vt:lpstr>Гл.XXXIV.</vt:lpstr>
      <vt:lpstr>Гл.XXXIV.</vt:lpstr>
      <vt:lpstr>XXXV. Профилактика кори, краснухи, эпидемического паротита  </vt:lpstr>
      <vt:lpstr>XXXIX. Профилактика менингококковой инфекции </vt:lpstr>
      <vt:lpstr>XLI. Профилактика стрептококковой (группы А) инфекции </vt:lpstr>
      <vt:lpstr>XLII. Профилактика легионеллеза </vt:lpstr>
      <vt:lpstr>XLIII. Профилактика паразитарных болезней на территории Российской Федерации  </vt:lpstr>
      <vt:lpstr> Гл.XLIII.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Санитарные правила и нормы СанПиН 3.3686-21 «Санитарно-эпидемиологические требования по профилактике инфекционных болезней»  </dc:title>
  <cp:lastModifiedBy>***</cp:lastModifiedBy>
  <cp:revision>112</cp:revision>
  <dcterms:modified xsi:type="dcterms:W3CDTF">2005-12-31T21:39:28Z</dcterms:modified>
</cp:coreProperties>
</file>