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harts/chart6.xml" ContentType="application/vnd.openxmlformats-officedocument.drawingml.char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71" r:id="rId2"/>
    <p:sldId id="333" r:id="rId3"/>
    <p:sldId id="365" r:id="rId4"/>
    <p:sldId id="364" r:id="rId5"/>
    <p:sldId id="354" r:id="rId6"/>
    <p:sldId id="355" r:id="rId7"/>
    <p:sldId id="356" r:id="rId8"/>
    <p:sldId id="357" r:id="rId9"/>
    <p:sldId id="360" r:id="rId10"/>
    <p:sldId id="361" r:id="rId11"/>
    <p:sldId id="362" r:id="rId12"/>
    <p:sldId id="359" r:id="rId13"/>
    <p:sldId id="324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5" userDrawn="1">
          <p15:clr>
            <a:srgbClr val="A4A3A4"/>
          </p15:clr>
        </p15:guide>
        <p15:guide id="2" pos="4747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3300"/>
    <a:srgbClr val="E78829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843" autoAdjust="0"/>
    <p:restoredTop sz="96404" autoAdjust="0"/>
  </p:normalViewPr>
  <p:slideViewPr>
    <p:cSldViewPr snapToGrid="0" showGuides="1">
      <p:cViewPr>
        <p:scale>
          <a:sx n="70" d="100"/>
          <a:sy n="70" d="100"/>
        </p:scale>
        <p:origin x="-222" y="-264"/>
      </p:cViewPr>
      <p:guideLst>
        <p:guide orient="horz" pos="935"/>
        <p:guide orient="horz" pos="1525"/>
        <p:guide pos="47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E7D-417F-A674-ED8AC34DBE15}"/>
              </c:ext>
            </c:extLst>
          </c:dPt>
          <c:dPt>
            <c:idx val="1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E7D-417F-A674-ED8AC34DBE15}"/>
              </c:ext>
            </c:extLst>
          </c:dPt>
          <c:cat>
            <c:strRef>
              <c:f>Лист1!$A$2:$A$3</c:f>
              <c:strCache>
                <c:ptCount val="2"/>
                <c:pt idx="0">
                  <c:v>0-14 лет</c:v>
                </c:pt>
                <c:pt idx="1">
                  <c:v>15-17 лет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503439</c:v>
                </c:pt>
                <c:pt idx="1">
                  <c:v>84346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D-417F-A674-ED8AC34DBE15}"/>
            </c:ext>
          </c:extLst>
        </c:ser>
        <c:firstSliceAng val="268"/>
        <c:holeSize val="67"/>
      </c:doughnut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20384556016076241"/>
          <c:y val="0.17542032619147899"/>
          <c:w val="0.37078722484758875"/>
          <c:h val="0.772322084517180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noFill/>
            </a:ln>
          </c:spPr>
          <c:dPt>
            <c:idx val="0"/>
            <c:spPr>
              <a:solidFill>
                <a:srgbClr val="D9124A"/>
              </a:solidFill>
              <a:ln w="27173">
                <a:noFill/>
              </a:ln>
            </c:spPr>
          </c:dPt>
          <c:dPt>
            <c:idx val="1"/>
            <c:spPr>
              <a:solidFill>
                <a:srgbClr val="C0504D"/>
              </a:solidFill>
              <a:ln w="27173">
                <a:noFill/>
              </a:ln>
            </c:spPr>
          </c:dPt>
          <c:dPt>
            <c:idx val="2"/>
            <c:spPr>
              <a:solidFill>
                <a:srgbClr val="9BBB59"/>
              </a:solidFill>
              <a:ln w="27173">
                <a:noFill/>
              </a:ln>
            </c:spPr>
          </c:dPt>
          <c:dPt>
            <c:idx val="3"/>
            <c:spPr>
              <a:solidFill>
                <a:srgbClr val="8064A2"/>
              </a:solidFill>
              <a:ln w="27173">
                <a:noFill/>
              </a:ln>
            </c:spPr>
          </c:dPt>
          <c:dPt>
            <c:idx val="4"/>
            <c:spPr>
              <a:solidFill>
                <a:srgbClr val="4BACC6"/>
              </a:solidFill>
              <a:ln w="27173">
                <a:noFill/>
              </a:ln>
            </c:spPr>
          </c:dPt>
          <c:dPt>
            <c:idx val="5"/>
            <c:spPr>
              <a:solidFill>
                <a:srgbClr val="F79646"/>
              </a:solidFill>
              <a:ln w="27173">
                <a:noFill/>
              </a:ln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0380">
                <a:noFill/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0380">
                <a:noFill/>
              </a:ln>
              <a:effectLst/>
            </c:spPr>
          </c:dPt>
          <c:dPt>
            <c:idx val="8"/>
            <c:spPr>
              <a:solidFill>
                <a:schemeClr val="bg1">
                  <a:lumMod val="50000"/>
                </a:schemeClr>
              </a:solidFill>
              <a:ln w="2038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8.1997036095428646E-2"/>
                  <c:y val="-6.61229455340780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140" b="1" i="0" u="none" strike="noStrike" kern="1200" baseline="0">
                        <a:solidFill>
                          <a:srgbClr val="D9124A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140" dirty="0">
                        <a:solidFill>
                          <a:srgbClr val="D9124A"/>
                        </a:solidFill>
                      </a:rPr>
                      <a:t>56,4</a:t>
                    </a:r>
                  </a:p>
                </c:rich>
              </c:tx>
              <c:spPr>
                <a:noFill/>
                <a:ln w="27173">
                  <a:noFill/>
                </a:ln>
              </c:spPr>
            </c:dLbl>
            <c:dLbl>
              <c:idx val="1"/>
              <c:spPr>
                <a:noFill/>
                <a:ln w="27173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12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2"/>
              <c:spPr>
                <a:noFill/>
                <a:ln w="27173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712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dLbl>
            <c:dLbl>
              <c:idx val="7"/>
              <c:layout>
                <c:manualLayout>
                  <c:x val="0"/>
                  <c:y val="2.0966679488809249E-2"/>
                </c:manualLayout>
              </c:layout>
              <c:showVal val="1"/>
            </c:dLbl>
            <c:spPr>
              <a:noFill/>
              <a:ln w="2717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84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Болезни органов дыхания</c:v>
                </c:pt>
                <c:pt idx="1">
                  <c:v>болезни глаза</c:v>
                </c:pt>
                <c:pt idx="2">
                  <c:v>болезни органов пищеварения</c:v>
                </c:pt>
                <c:pt idx="3">
                  <c:v>травмы и отравления</c:v>
                </c:pt>
                <c:pt idx="4">
                  <c:v>инфекционные болезни</c:v>
                </c:pt>
                <c:pt idx="5">
                  <c:v>болезни кожи</c:v>
                </c:pt>
                <c:pt idx="6">
                  <c:v>болезни крови</c:v>
                </c:pt>
                <c:pt idx="7">
                  <c:v>психические расстройства </c:v>
                </c:pt>
                <c:pt idx="8">
                  <c:v>другие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57.9</c:v>
                </c:pt>
                <c:pt idx="1">
                  <c:v>5.3</c:v>
                </c:pt>
                <c:pt idx="2">
                  <c:v>3.9</c:v>
                </c:pt>
                <c:pt idx="3">
                  <c:v>4.0999999999999996</c:v>
                </c:pt>
                <c:pt idx="4">
                  <c:v>3.6</c:v>
                </c:pt>
                <c:pt idx="5">
                  <c:v>3.4</c:v>
                </c:pt>
                <c:pt idx="6">
                  <c:v>1.7</c:v>
                </c:pt>
                <c:pt idx="7">
                  <c:v>1.2</c:v>
                </c:pt>
                <c:pt idx="8">
                  <c:v>18.899999999999999</c:v>
                </c:pt>
              </c:numCache>
            </c:numRef>
          </c:val>
        </c:ser>
        <c:firstSliceAng val="158"/>
        <c:holeSize val="70"/>
      </c:doughnutChart>
      <c:spPr>
        <a:noFill/>
        <a:ln w="27173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341587986666423"/>
          <c:y val="6.2071956216167727E-2"/>
          <c:w val="0.45344734243907175"/>
          <c:h val="0.8014926741071242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rgbClr val="D9124A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4"/>
            <c:spPr>
              <a:solidFill>
                <a:schemeClr val="accent5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5"/>
            <c:spPr>
              <a:solidFill>
                <a:schemeClr val="tx2"/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8"/>
            <c:spPr>
              <a:solidFill>
                <a:schemeClr val="accent3">
                  <a:lumMod val="60000"/>
                </a:schemeClr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9"/>
            <c:spPr>
              <a:solidFill>
                <a:schemeClr val="accent4">
                  <a:lumMod val="60000"/>
                </a:schemeClr>
              </a:solidFill>
              <a:ln w="21137">
                <a:solidFill>
                  <a:schemeClr val="lt1"/>
                </a:solidFill>
              </a:ln>
              <a:effectLst/>
            </c:spPr>
          </c:dPt>
          <c:dPt>
            <c:idx val="10"/>
            <c:spPr>
              <a:solidFill>
                <a:schemeClr val="accent5">
                  <a:lumMod val="60000"/>
                </a:schemeClr>
              </a:solidFill>
              <a:ln w="21137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191109009910955"/>
                  <c:y val="0.14064800806494648"/>
                </c:manualLayout>
              </c:layout>
              <c:spPr>
                <a:noFill/>
                <a:ln w="28182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219" b="1">
                      <a:solidFill>
                        <a:srgbClr val="D9124A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9"/>
              <c:layout>
                <c:manualLayout>
                  <c:x val="-1.1973174432653048E-2"/>
                  <c:y val="5.2908091146893323E-3"/>
                </c:manualLayout>
              </c:layout>
              <c:showVal val="1"/>
            </c:dLbl>
            <c:dLbl>
              <c:idx val="10"/>
              <c:layout>
                <c:manualLayout>
                  <c:x val="-2.9932936081632541E-2"/>
                  <c:y val="-3.1744854688135982E-2"/>
                </c:manualLayout>
              </c:layout>
              <c:showVal val="1"/>
            </c:dLbl>
            <c:spPr>
              <a:noFill/>
              <a:ln w="2818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2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Лист1!$A$2:$A$12</c:f>
              <c:strCache>
                <c:ptCount val="11"/>
                <c:pt idx="0">
                  <c:v>Болезни органов дыхания</c:v>
                </c:pt>
                <c:pt idx="1">
                  <c:v>болезни глаза</c:v>
                </c:pt>
                <c:pt idx="2">
                  <c:v>травмы и отравления</c:v>
                </c:pt>
                <c:pt idx="3">
                  <c:v>болезни органов пищеварения</c:v>
                </c:pt>
                <c:pt idx="4">
                  <c:v>болезни мочеполовой системы</c:v>
                </c:pt>
                <c:pt idx="5">
                  <c:v>болезни костно-мышечной системы</c:v>
                </c:pt>
                <c:pt idx="6">
                  <c:v>болезни нервной системы</c:v>
                </c:pt>
                <c:pt idx="7">
                  <c:v>болезни кожи</c:v>
                </c:pt>
                <c:pt idx="8">
                  <c:v>психические расстройства </c:v>
                </c:pt>
                <c:pt idx="9">
                  <c:v>инфекционные болезни</c:v>
                </c:pt>
                <c:pt idx="10">
                  <c:v>болезни крови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38.1</c:v>
                </c:pt>
                <c:pt idx="1">
                  <c:v>11.1</c:v>
                </c:pt>
                <c:pt idx="2">
                  <c:v>6.2</c:v>
                </c:pt>
                <c:pt idx="3">
                  <c:v>6</c:v>
                </c:pt>
                <c:pt idx="4">
                  <c:v>3.5</c:v>
                </c:pt>
                <c:pt idx="5">
                  <c:v>7.7</c:v>
                </c:pt>
                <c:pt idx="6">
                  <c:v>5</c:v>
                </c:pt>
                <c:pt idx="7">
                  <c:v>3.5</c:v>
                </c:pt>
                <c:pt idx="8">
                  <c:v>3.6</c:v>
                </c:pt>
                <c:pt idx="9">
                  <c:v>1.4</c:v>
                </c:pt>
                <c:pt idx="10">
                  <c:v>1.1000000000000001</c:v>
                </c:pt>
              </c:numCache>
            </c:numRef>
          </c:val>
        </c:ser>
        <c:firstSliceAng val="222"/>
        <c:holeSize val="70"/>
      </c:doughnutChart>
      <c:spPr>
        <a:noFill/>
        <a:ln w="28182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1190823537852597E-2"/>
          <c:y val="0"/>
          <c:w val="0.89571896994079647"/>
          <c:h val="0.6959793754964215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ПК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28575">
                <a:solidFill>
                  <a:srgbClr val="0070C0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2851</c:v>
                </c:pt>
                <c:pt idx="1">
                  <c:v>2781.3</c:v>
                </c:pt>
                <c:pt idx="2">
                  <c:v>2650.1</c:v>
                </c:pt>
                <c:pt idx="3">
                  <c:v>2572.6999999999998</c:v>
                </c:pt>
                <c:pt idx="4" formatCode="#,##0.00">
                  <c:v>2201</c:v>
                </c:pt>
                <c:pt idx="5" formatCode="#,##0.00">
                  <c:v>2439.1999999999998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90-4353-A5C1-7E8B1B867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 w="285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8.1043543543543553E-2"/>
                  <c:y val="-0.12251414459563101"/>
                </c:manualLayout>
              </c:layout>
              <c:showVal val="1"/>
            </c:dLbl>
            <c:dLbl>
              <c:idx val="1"/>
              <c:layout>
                <c:manualLayout>
                  <c:x val="-6.4358108108108103E-2"/>
                  <c:y val="-9.954274248395012E-2"/>
                </c:manualLayout>
              </c:layout>
              <c:showVal val="1"/>
            </c:dLbl>
            <c:dLbl>
              <c:idx val="2"/>
              <c:layout>
                <c:manualLayout>
                  <c:x val="-6.1974474474474475E-2"/>
                  <c:y val="-6.125707229781547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9.188560844672323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rgbClr val="CC33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Лист1!$A$2:$A$7</c:f>
              <c:numCache>
                <c:formatCode>0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2257.8000000000002</c:v>
                </c:pt>
                <c:pt idx="1">
                  <c:v>2207.4</c:v>
                </c:pt>
                <c:pt idx="2">
                  <c:v>2224</c:v>
                </c:pt>
                <c:pt idx="3" formatCode="General">
                  <c:v>2198.5</c:v>
                </c:pt>
                <c:pt idx="4" formatCode="General">
                  <c:v>1930.1</c:v>
                </c:pt>
                <c:pt idx="5" formatCode="#,##0.00">
                  <c:v>2125.3000000000002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90-4353-A5C1-7E8B1B8679AB}"/>
            </c:ext>
          </c:extLst>
        </c:ser>
        <c:marker val="1"/>
        <c:axId val="59857536"/>
        <c:axId val="59867520"/>
      </c:lineChart>
      <c:catAx>
        <c:axId val="59857536"/>
        <c:scaling>
          <c:orientation val="minMax"/>
        </c:scaling>
        <c:axPos val="b"/>
        <c:numFmt formatCode="0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0"/>
          <a:lstStyle/>
          <a:p>
            <a:pPr>
              <a:defRPr sz="1100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867520"/>
        <c:crosses val="autoZero"/>
        <c:auto val="1"/>
        <c:lblAlgn val="ctr"/>
        <c:lblOffset val="100"/>
      </c:catAx>
      <c:valAx>
        <c:axId val="59867520"/>
        <c:scaling>
          <c:orientation val="minMax"/>
          <c:max val="3100"/>
          <c:min val="1850"/>
        </c:scaling>
        <c:delete val="1"/>
        <c:axPos val="l"/>
        <c:numFmt formatCode="#,##0.0" sourceLinked="1"/>
        <c:majorTickMark val="none"/>
        <c:tickLblPos val="nextTo"/>
        <c:crossAx val="59857536"/>
        <c:crosses val="autoZero"/>
        <c:crossBetween val="between"/>
      </c:valAx>
      <c:spPr>
        <a:noFill/>
        <a:ln w="25400">
          <a:noFill/>
        </a:ln>
        <a:effectLst>
          <a:softEdge rad="0"/>
        </a:effectLst>
      </c:spPr>
    </c:plotArea>
    <c:legend>
      <c:legendPos val="b"/>
      <c:layout>
        <c:manualLayout>
          <c:xMode val="edge"/>
          <c:yMode val="edge"/>
          <c:x val="0.36601944914654688"/>
          <c:y val="0.87124062353881637"/>
          <c:w val="0.25740604493088215"/>
          <c:h val="0.12875937646118416"/>
        </c:manualLayout>
      </c:layout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8.5353651650775381E-3"/>
          <c:y val="0"/>
          <c:w val="0.92379591858692589"/>
          <c:h val="0.6717603793795512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ПК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0070C0"/>
              </a:solidFill>
              <a:ln w="28575">
                <a:solidFill>
                  <a:srgbClr val="0070C0"/>
                </a:solidFill>
              </a:ln>
            </c:spPr>
          </c:marker>
          <c:dLbls>
            <c:dLbl>
              <c:idx val="5"/>
              <c:layout>
                <c:manualLayout>
                  <c:x val="-1.5756709138028423E-2"/>
                  <c:y val="-7.7955401180965639E-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2475.1</c:v>
                </c:pt>
                <c:pt idx="1">
                  <c:v>2443.1999999999998</c:v>
                </c:pt>
                <c:pt idx="2">
                  <c:v>2324.1</c:v>
                </c:pt>
                <c:pt idx="3" formatCode="General">
                  <c:v>2209.1</c:v>
                </c:pt>
                <c:pt idx="4" formatCode="#,##0.00">
                  <c:v>2090.6</c:v>
                </c:pt>
                <c:pt idx="5" formatCode="#,##0.00">
                  <c:v>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284-49CD-86DE-5537F27ABF4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</c:v>
                </c:pt>
              </c:strCache>
            </c:strRef>
          </c:tx>
          <c:spPr>
            <a:ln w="28575">
              <a:solidFill>
                <a:srgbClr val="C00000"/>
              </a:solidFill>
            </a:ln>
          </c:spPr>
          <c:marker>
            <c:symbol val="circle"/>
            <c:size val="6"/>
            <c:spPr>
              <a:solidFill>
                <a:srgbClr val="C00000"/>
              </a:solidFill>
              <a:ln w="28575"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6.5501807348451263E-2"/>
                  <c:y val="0.11261076762764853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1153145323895694E-2"/>
                  <c:y val="0.11261076762764848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5.8978814311617916E-2"/>
                  <c:y val="0.12571642931573468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235216732007883E-2"/>
                  <c:y val="0.13378478638416127"/>
                </c:manualLayout>
              </c:layout>
              <c:dLblPos val="r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9317104114993611E-2"/>
                  <c:y val="4.1077409447771634E-2"/>
                </c:manualLayout>
              </c:layout>
              <c:dLblPos val="r"/>
              <c:showVal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B0B-486C-85C4-0B49E42A2127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5.3639205208395912E-4"/>
                  <c:y val="0.13378478638416122"/>
                </c:manualLayout>
              </c:layout>
              <c:dLblPos val="r"/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Лист1!$A$2:$A$7</c:f>
              <c:numCache>
                <c:formatCode>0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Лист1!$C$2:$C$7</c:f>
              <c:numCache>
                <c:formatCode>#,##0.0</c:formatCode>
                <c:ptCount val="6"/>
                <c:pt idx="0">
                  <c:v>2257.8000000000002</c:v>
                </c:pt>
                <c:pt idx="1">
                  <c:v>2207.4</c:v>
                </c:pt>
                <c:pt idx="2">
                  <c:v>2224</c:v>
                </c:pt>
                <c:pt idx="3" formatCode="General">
                  <c:v>2184.3000000000002</c:v>
                </c:pt>
                <c:pt idx="4" formatCode="#,##0.00">
                  <c:v>1996.5</c:v>
                </c:pt>
                <c:pt idx="5" formatCode="#,##0.00">
                  <c:v>2173.4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284-49CD-86DE-5537F27ABF4E}"/>
            </c:ext>
          </c:extLst>
        </c:ser>
        <c:marker val="1"/>
        <c:axId val="59794944"/>
        <c:axId val="59796096"/>
      </c:lineChart>
      <c:catAx>
        <c:axId val="59794944"/>
        <c:scaling>
          <c:orientation val="minMax"/>
        </c:scaling>
        <c:axPos val="b"/>
        <c:numFmt formatCode="0" sourceLinked="1"/>
        <c:majorTickMark val="cross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796096"/>
        <c:crosses val="autoZero"/>
        <c:auto val="1"/>
        <c:lblAlgn val="ctr"/>
        <c:lblOffset val="100"/>
      </c:catAx>
      <c:valAx>
        <c:axId val="59796096"/>
        <c:scaling>
          <c:orientation val="minMax"/>
          <c:max val="2750"/>
          <c:min val="1850"/>
        </c:scaling>
        <c:delete val="1"/>
        <c:axPos val="l"/>
        <c:numFmt formatCode="#,##0.0" sourceLinked="1"/>
        <c:tickLblPos val="nextTo"/>
        <c:crossAx val="59794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39904349980319737"/>
          <c:y val="0.80761942940964959"/>
          <c:w val="0.20191282918643902"/>
          <c:h val="0.16782505127011968"/>
        </c:manualLayout>
      </c:layout>
      <c:txPr>
        <a:bodyPr/>
        <a:lstStyle/>
        <a:p>
          <a:pPr>
            <a:defRPr sz="1200" b="1">
              <a:solidFill>
                <a:schemeClr val="accent1">
                  <a:lumMod val="75000"/>
                </a:schemeClr>
              </a:solidFill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>
        <c:manualLayout>
          <c:layoutTarget val="inner"/>
          <c:xMode val="edge"/>
          <c:yMode val="edge"/>
          <c:x val="0.12110477598576803"/>
          <c:y val="6.2499884400476248E-2"/>
          <c:w val="0.5274026227679085"/>
          <c:h val="0.87486058697430735"/>
        </c:manualLayout>
      </c:layout>
      <c:doughnutChart>
        <c:varyColors val="1"/>
        <c:ser>
          <c:idx val="0"/>
          <c:order val="0"/>
          <c:spPr>
            <a:solidFill>
              <a:schemeClr val="accent1"/>
            </a:solidFill>
          </c:spPr>
          <c:explosion val="22"/>
          <c:dPt>
            <c:idx val="1"/>
            <c:spPr>
              <a:solidFill>
                <a:srgbClr val="E78829"/>
              </a:solidFill>
            </c:spPr>
          </c:dPt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Percent val="1"/>
            <c:showLeaderLines val="1"/>
          </c:dLbls>
          <c:cat>
            <c:strRef>
              <c:f>'[Диаграмма в Microsoft PowerPoint]Лист1'!$A$2:$A$3</c:f>
              <c:strCache>
                <c:ptCount val="2"/>
                <c:pt idx="0">
                  <c:v>взрослые</c:v>
                </c:pt>
                <c:pt idx="1">
                  <c:v>дети</c:v>
                </c:pt>
              </c:strCache>
            </c:strRef>
          </c:cat>
          <c:val>
            <c:numRef>
              <c:f>'[Диаграмма в Microsoft PowerPoint]Лист1'!$B$2:$B$3</c:f>
              <c:numCache>
                <c:formatCode>0.00%</c:formatCode>
                <c:ptCount val="2"/>
                <c:pt idx="0">
                  <c:v>0.86500000000000021</c:v>
                </c:pt>
                <c:pt idx="1">
                  <c:v>0.13500000000000001</c:v>
                </c:pt>
              </c:numCache>
            </c:numRef>
          </c:val>
        </c:ser>
        <c:dLbls>
          <c:showPercent val="1"/>
        </c:dLbls>
        <c:firstSliceAng val="0"/>
        <c:holeSize val="70"/>
      </c:doughnutChart>
    </c:plotArea>
    <c:legend>
      <c:legendPos val="r"/>
      <c:layout>
        <c:manualLayout>
          <c:xMode val="edge"/>
          <c:yMode val="edge"/>
          <c:x val="0.56006927469177914"/>
          <c:y val="0.76543918761450713"/>
          <c:w val="0.26932887241985592"/>
          <c:h val="0.18818269866193285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emf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0.50789</cdr:x>
      <cdr:y>0.06417</cdr:y>
    </cdr:from>
    <cdr:to>
      <cdr:x>0.84623</cdr:x>
      <cdr:y>0.28995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149588" y="259862"/>
          <a:ext cx="143198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0.31961</cdr:x>
      <cdr:y>0.13735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-426814" y="-1199993"/>
          <a:ext cx="1774090" cy="371888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053BE-CF92-4A6A-A769-BC10451D5614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EC3D2-EBE4-4F4E-B6C1-62F4FA19B7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8837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+mn-lt"/>
              </a:rPr>
              <a:t>     Если говорить об общей заболеваемости детей в возрасте от 0 о 14 лет, то этот показатель  снизился за год на 14,4%. Заболеваемость подростков 15-17 лет также стала меньше на 8,8%. </a:t>
            </a:r>
          </a:p>
          <a:p>
            <a:pPr>
              <a:defRPr/>
            </a:pPr>
            <a:r>
              <a:rPr lang="ru-RU" dirty="0" smtClean="0">
                <a:latin typeface="+mn-lt"/>
              </a:rPr>
              <a:t>    Уменьшение показателей мы объясняем снижением числа острых респираторных заболеваний в результате проведения противоэпидемических мероприятий, связанных с  новой </a:t>
            </a:r>
            <a:r>
              <a:rPr lang="ru-RU" dirty="0" err="1" smtClean="0">
                <a:latin typeface="+mn-lt"/>
              </a:rPr>
              <a:t>коронавирусной</a:t>
            </a:r>
            <a:r>
              <a:rPr lang="ru-RU" dirty="0" smtClean="0">
                <a:latin typeface="+mn-lt"/>
              </a:rPr>
              <a:t> инфекцией </a:t>
            </a:r>
            <a:r>
              <a:rPr lang="en-US" dirty="0" smtClean="0">
                <a:latin typeface="+mn-lt"/>
              </a:rPr>
              <a:t>COVID</a:t>
            </a:r>
            <a:r>
              <a:rPr lang="ru-RU" dirty="0" smtClean="0">
                <a:latin typeface="+mn-lt"/>
              </a:rPr>
              <a:t>19.  В структуре заболеваний лидируют болезни органов дыхания, глаза, болезни органов пищеварения и травмы (у подростков).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46BF5-2FC6-49FF-B092-8D6AB47767B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27E0C-86D8-4339-9B7B-680F07D6F7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879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В 2019 году профилактическими мероприятиями планируется охватить более 500 тысяч детей (520559). . К 2024 году охват детского населения профилактическими осмотрами достигнет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95%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детского населения. Особое внимание уделяется 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детям до 3 лет. </a:t>
            </a:r>
            <a:r>
              <a:rPr lang="ru-RU" altLang="ru-RU" dirty="0" smtClean="0">
                <a:latin typeface="Calibri" pitchFamily="34" charset="0"/>
              </a:rPr>
              <a:t>Для проведения профилактического медицинского осмотра в детских поликлиниках выделено специальное время и место, где врачи-специалисты принимают только здоровых детей указанной возрастной категории. На проведение профилактических осмотров детей законные представители приглашаются посредством телефонного звонка. В период проведения </a:t>
            </a:r>
            <a:r>
              <a:rPr lang="ru-RU" altLang="ru-RU" dirty="0" err="1" smtClean="0">
                <a:latin typeface="Calibri" pitchFamily="34" charset="0"/>
              </a:rPr>
              <a:t>профосмотра</a:t>
            </a:r>
            <a:r>
              <a:rPr lang="ru-RU" altLang="ru-RU" dirty="0" smtClean="0">
                <a:latin typeface="Calibri" pitchFamily="34" charset="0"/>
              </a:rPr>
              <a:t> детей осматривают врачи-специалисты: невролог, детский хирург, </a:t>
            </a:r>
            <a:r>
              <a:rPr lang="ru-RU" altLang="ru-RU" dirty="0" err="1" smtClean="0">
                <a:latin typeface="Calibri" pitchFamily="34" charset="0"/>
              </a:rPr>
              <a:t>оториноларинголог</a:t>
            </a:r>
            <a:r>
              <a:rPr lang="ru-RU" altLang="ru-RU" dirty="0" smtClean="0">
                <a:latin typeface="Calibri" pitchFamily="34" charset="0"/>
              </a:rPr>
              <a:t>, травматолог-ортопед, педиатр, проводится забор </a:t>
            </a:r>
            <a:r>
              <a:rPr lang="ru-RU" altLang="ru-RU" dirty="0" err="1" smtClean="0">
                <a:latin typeface="Calibri" pitchFamily="34" charset="0"/>
              </a:rPr>
              <a:t>общеклинических</a:t>
            </a:r>
            <a:r>
              <a:rPr lang="ru-RU" altLang="ru-RU" dirty="0" smtClean="0">
                <a:latin typeface="Calibri" pitchFamily="34" charset="0"/>
              </a:rPr>
              <a:t> анализов крови и мочи, электрокардиографическое исследование. </a:t>
            </a:r>
            <a:r>
              <a:rPr lang="ru-RU" altLang="ru-RU" dirty="0" err="1" smtClean="0">
                <a:latin typeface="Calibri" pitchFamily="34" charset="0"/>
              </a:rPr>
              <a:t>Профосмотр</a:t>
            </a:r>
            <a:r>
              <a:rPr lang="ru-RU" altLang="ru-RU" dirty="0" smtClean="0">
                <a:latin typeface="Calibri" pitchFamily="34" charset="0"/>
              </a:rPr>
              <a:t> проводится за один визит в поликлинику, среднее время составляет не более 2-х часов.</a:t>
            </a:r>
          </a:p>
          <a:p>
            <a:pPr algn="just"/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FC93FC-88F2-48AE-996A-BA1D7305DEF5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0B3385-9743-449D-AFD0-1B272F2ABF4E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12B9EF-EDC8-43DC-9620-264301F485A5}" type="slidenum">
              <a:rPr lang="ru-RU" altLang="ru-RU" smtClean="0"/>
              <a:pPr/>
              <a:t>8</a:t>
            </a:fld>
            <a:endParaRPr lang="ru-RU" alt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62366" algn="just"/>
            <a:endParaRPr lang="ru-RU" sz="14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27FAE5-7932-437A-8463-D973F44E09E0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918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04534"/>
            <a:ext cx="11421533" cy="1646302"/>
          </a:xfr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050833"/>
            <a:ext cx="11421533" cy="1096899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265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76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CED1-D4A3-4256-BC87-10D13E88F1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8297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CED1-D4A3-4256-BC87-10D13E88F1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618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 flipH="1">
            <a:off x="11832492" y="6497638"/>
            <a:ext cx="359508" cy="360362"/>
          </a:xfrm>
        </p:spPr>
        <p:txBody>
          <a:bodyPr tIns="0" rIns="72000" bIns="72000"/>
          <a:lstStyle>
            <a:lvl1pPr algn="ctr">
              <a:defRPr lang="ru-RU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E62DEE8-8BA5-4260-8F0F-58798871021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B31790-C32A-4394-80D9-57EB124E9DD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2653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00933" y="6492875"/>
            <a:ext cx="49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058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4" r:id="rId2"/>
    <p:sldLayoutId id="2147483715" r:id="rId3"/>
    <p:sldLayoutId id="2147483729" r:id="rId4"/>
    <p:sldLayoutId id="2147483730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Microsoft_Office_Excel_97-20035.xls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3.xls"/><Relationship Id="rId5" Type="http://schemas.openxmlformats.org/officeDocument/2006/relationships/oleObject" Target="../embeddings/_____Microsoft_Office_Excel_97-20032.xls"/><Relationship Id="rId4" Type="http://schemas.openxmlformats.org/officeDocument/2006/relationships/oleObject" Target="../embeddings/_____Microsoft_Office_Excel_97-2003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itle 1"/>
          <p:cNvSpPr txBox="1">
            <a:spLocks/>
          </p:cNvSpPr>
          <p:nvPr/>
        </p:nvSpPr>
        <p:spPr bwMode="auto">
          <a:xfrm>
            <a:off x="480147" y="2627993"/>
            <a:ext cx="11323926" cy="2192486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no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4000" b="1" spc="-50" dirty="0" smtClean="0">
                <a:solidFill>
                  <a:srgbClr val="C00000"/>
                </a:solidFill>
                <a:latin typeface="+mn-lt"/>
              </a:rPr>
              <a:t>Медицинское сопровождение летней оздоровительной кампании</a:t>
            </a:r>
            <a:br>
              <a:rPr lang="ru-RU" altLang="ru-RU" sz="4000" b="1" spc="-50" dirty="0" smtClean="0">
                <a:solidFill>
                  <a:srgbClr val="C00000"/>
                </a:solidFill>
                <a:latin typeface="+mn-lt"/>
              </a:rPr>
            </a:br>
            <a:r>
              <a:rPr lang="ru-RU" altLang="ru-RU" b="1" spc="-50" dirty="0" smtClean="0">
                <a:solidFill>
                  <a:srgbClr val="C00000"/>
                </a:solidFill>
                <a:latin typeface="+mn-lt"/>
              </a:rPr>
              <a:t>В  2022 году</a:t>
            </a: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0147" y="5259169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0"/>
              </a:spcBef>
              <a:buNone/>
            </a:pPr>
            <a:r>
              <a:rPr lang="ru-RU" altLang="ru-RU" b="1" dirty="0" smtClean="0"/>
              <a:t> </a:t>
            </a:r>
            <a:endParaRPr lang="en-US" altLang="ru-RU" b="1" dirty="0"/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 smtClean="0"/>
              <a:t>Министерство здравоохранения </a:t>
            </a:r>
            <a:r>
              <a:rPr lang="ru-RU" altLang="ru-RU" b="1" dirty="0"/>
              <a:t>Пермского </a:t>
            </a:r>
            <a:r>
              <a:rPr lang="ru-RU" altLang="ru-RU" b="1" dirty="0" smtClean="0"/>
              <a:t>края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 err="1" smtClean="0"/>
              <a:t>Бахматова</a:t>
            </a:r>
            <a:r>
              <a:rPr lang="ru-RU" altLang="ru-RU" b="1" dirty="0" smtClean="0"/>
              <a:t> Ольга Борисовна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b="1" dirty="0" smtClean="0"/>
              <a:t>2022 г. </a:t>
            </a:r>
            <a:endParaRPr lang="ru-RU" alt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34745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251" y="188640"/>
            <a:ext cx="11386362" cy="13945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от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13 июня 2018 г.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№ </a:t>
            </a:r>
            <a:r>
              <a:rPr lang="ru-RU" sz="2400" b="1" dirty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4025" y="1600200"/>
            <a:ext cx="11224040" cy="46371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u="sng" dirty="0" smtClean="0">
                <a:cs typeface="Times New Roman" panose="02020603050405020304" pitchFamily="18" charset="0"/>
              </a:rPr>
              <a:t>Прием</a:t>
            </a:r>
            <a:r>
              <a:rPr lang="ru-RU" sz="3200" dirty="0" smtClean="0">
                <a:cs typeface="Times New Roman" panose="02020603050405020304" pitchFamily="18" charset="0"/>
              </a:rPr>
              <a:t> несовершеннолетних в организации осуществляется </a:t>
            </a:r>
            <a:r>
              <a:rPr lang="ru-RU" sz="3200" u="sng" dirty="0" smtClean="0">
                <a:cs typeface="Times New Roman" panose="02020603050405020304" pitchFamily="18" charset="0"/>
              </a:rPr>
              <a:t>при наличии медицинской справки о состоянии здоровья ребенка</a:t>
            </a:r>
            <a:r>
              <a:rPr lang="ru-RU" sz="3200" dirty="0" smtClean="0">
                <a:cs typeface="Times New Roman" panose="02020603050405020304" pitchFamily="18" charset="0"/>
              </a:rPr>
              <a:t>, отъезжающего в организацию отдыха детей и их оздоровления </a:t>
            </a:r>
            <a:r>
              <a:rPr lang="ru-RU" sz="3200" u="sng" dirty="0" smtClean="0">
                <a:cs typeface="Times New Roman" panose="02020603050405020304" pitchFamily="18" charset="0"/>
              </a:rPr>
              <a:t>(форма № 079/у)</a:t>
            </a:r>
            <a:r>
              <a:rPr lang="ru-RU" sz="3200" dirty="0" smtClean="0">
                <a:cs typeface="Times New Roman" panose="02020603050405020304" pitchFamily="18" charset="0"/>
              </a:rPr>
              <a:t>, выданной медицинской организацией, в которой ребенок получает первичную медико-санитарную помощь, сведения о прививках, перенесенных заболеваниях, информация об отсутствии контакта с инфекционными больными в течение 21 дня до момента заезда в лагерь, в т.ч. по новой </a:t>
            </a:r>
            <a:r>
              <a:rPr lang="ru-RU" sz="3200" dirty="0" err="1" smtClean="0">
                <a:cs typeface="Times New Roman" panose="02020603050405020304" pitchFamily="18" charset="0"/>
              </a:rPr>
              <a:t>коронавирусной</a:t>
            </a:r>
            <a:r>
              <a:rPr lang="ru-RU" sz="3200" dirty="0" smtClean="0">
                <a:cs typeface="Times New Roman" panose="02020603050405020304" pitchFamily="18" charset="0"/>
              </a:rPr>
              <a:t> инфекции</a:t>
            </a:r>
          </a:p>
          <a:p>
            <a:r>
              <a:rPr lang="ru-RU" sz="3200" dirty="0" smtClean="0">
                <a:cs typeface="Times New Roman" panose="02020603050405020304" pitchFamily="18" charset="0"/>
              </a:rPr>
              <a:t>При приеме несовершеннолетних в организации необходимо наличие </a:t>
            </a:r>
            <a:r>
              <a:rPr lang="ru-RU" sz="3200" u="sng" dirty="0" smtClean="0">
                <a:cs typeface="Times New Roman" panose="02020603050405020304" pitchFamily="18" charset="0"/>
              </a:rPr>
              <a:t>информированного добровольного согласия </a:t>
            </a:r>
            <a:r>
              <a:rPr lang="ru-RU" sz="3200" dirty="0" smtClean="0">
                <a:cs typeface="Times New Roman" panose="02020603050405020304" pitchFamily="18" charset="0"/>
              </a:rPr>
              <a:t>на медицинское вмешательство (приказ Министерства здравоохранения Пермского края от 6 мая 2019 №СЭД-34-01-06-309 «О медицинском сопровождении летней оздоровительной кампании») 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109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132" y="0"/>
            <a:ext cx="11256693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Приказ Министерства здравоохранения </a:t>
            </a:r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Пермского края 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от </a:t>
            </a:r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 6 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мая 2019 </a:t>
            </a:r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№ СЭД-34-01-06-309 </a:t>
            </a:r>
            <a:r>
              <a:rPr lang="ru-RU" sz="2000" b="1" dirty="0">
                <a:solidFill>
                  <a:srgbClr val="C00000"/>
                </a:solidFill>
                <a:cs typeface="Times New Roman" panose="02020603050405020304" pitchFamily="18" charset="0"/>
              </a:rPr>
              <a:t>«О медицинском сопровождении летней оздоровительной кампании</a:t>
            </a:r>
            <a:r>
              <a:rPr lang="ru-RU" sz="2000" b="1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»  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63773" y="816042"/>
            <a:ext cx="12028228" cy="559840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Порядок предоставления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организациями отдыха детей и их оздоровления информации о случае получения травмы несовершеннолетним, находящимся 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организациях 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До оказания медицинской помощи несовершеннолетним при несчастных случаях, травмах, отравлениях и других состояниях и заболеваниях, угрожающих жизни и здоровью несовершеннолетних, Организация обеспечивает оказание </a:t>
            </a:r>
            <a:r>
              <a:rPr lang="ru-RU" sz="1600" b="1" dirty="0">
                <a:cs typeface="Times New Roman" panose="02020603050405020304" pitchFamily="18" charset="0"/>
              </a:rPr>
              <a:t>первой помощи лицами, имеющими соответствующие подготовку и </a:t>
            </a:r>
            <a:r>
              <a:rPr lang="ru-RU" sz="1600" dirty="0">
                <a:cs typeface="Times New Roman" panose="02020603050405020304" pitchFamily="18" charset="0"/>
              </a:rPr>
              <a:t>(или) навыки, и в случае необходимости транспортировку ребенка в медицинскую организацию.</a:t>
            </a:r>
          </a:p>
          <a:p>
            <a:pPr lvl="0"/>
            <a:r>
              <a:rPr lang="ru-RU" sz="1600" b="1" dirty="0">
                <a:cs typeface="Times New Roman" panose="02020603050405020304" pitchFamily="18" charset="0"/>
              </a:rPr>
              <a:t>Медицинскими работниками</a:t>
            </a:r>
            <a:r>
              <a:rPr lang="ru-RU" sz="1600" dirty="0">
                <a:cs typeface="Times New Roman" panose="02020603050405020304" pitchFamily="18" charset="0"/>
              </a:rPr>
              <a:t>, состоящими в штате Организации, оказывается </a:t>
            </a:r>
            <a:r>
              <a:rPr lang="ru-RU" sz="1600" b="1" dirty="0">
                <a:cs typeface="Times New Roman" panose="02020603050405020304" pitchFamily="18" charset="0"/>
              </a:rPr>
              <a:t>первичная медико-санитарную помощь </a:t>
            </a:r>
            <a:r>
              <a:rPr lang="ru-RU" sz="1600" dirty="0">
                <a:cs typeface="Times New Roman" panose="02020603050405020304" pitchFamily="18" charset="0"/>
              </a:rPr>
              <a:t>несовершеннолетним </a:t>
            </a:r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экстренной форме и неотложной форме при внезапных острых </a:t>
            </a:r>
            <a:r>
              <a:rPr lang="ru-RU" sz="1600" dirty="0" smtClean="0">
                <a:cs typeface="Times New Roman" panose="02020603050405020304" pitchFamily="18" charset="0"/>
              </a:rPr>
              <a:t>заболеваниях</a:t>
            </a:r>
            <a:r>
              <a:rPr lang="ru-RU" sz="1600" dirty="0">
                <a:cs typeface="Times New Roman" panose="02020603050405020304" pitchFamily="18" charset="0"/>
              </a:rPr>
              <a:t>, состояниях, травмах </a:t>
            </a:r>
            <a:r>
              <a:rPr lang="ru-RU" sz="1600" b="1" dirty="0">
                <a:cs typeface="Times New Roman" panose="02020603050405020304" pitchFamily="18" charset="0"/>
              </a:rPr>
              <a:t>в медицинском пункте </a:t>
            </a:r>
            <a:r>
              <a:rPr lang="ru-RU" sz="1600" dirty="0">
                <a:cs typeface="Times New Roman" panose="02020603050405020304" pitchFamily="18" charset="0"/>
              </a:rPr>
              <a:t>Организации.  </a:t>
            </a: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При наличии показаний для оказания ребенку </a:t>
            </a:r>
            <a:r>
              <a:rPr lang="ru-RU" sz="1600" b="1" dirty="0">
                <a:cs typeface="Times New Roman" panose="02020603050405020304" pitchFamily="18" charset="0"/>
              </a:rPr>
              <a:t>специализированной медицинской помощи </a:t>
            </a:r>
            <a:r>
              <a:rPr lang="ru-RU" sz="1600" dirty="0">
                <a:cs typeface="Times New Roman" panose="02020603050405020304" pitchFamily="18" charset="0"/>
              </a:rPr>
              <a:t>медицинский работник Организации осуществляет </a:t>
            </a:r>
            <a:r>
              <a:rPr lang="ru-RU" sz="1600" b="1" dirty="0">
                <a:cs typeface="Times New Roman" panose="02020603050405020304" pitchFamily="18" charset="0"/>
              </a:rPr>
              <a:t>вызов скорой медицинской помощи</a:t>
            </a:r>
            <a:r>
              <a:rPr lang="ru-RU" sz="1600" dirty="0"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При необходимости эвакуации несовершеннолетнего </a:t>
            </a:r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медицинскую организацию для оказания специализированной медицинской помощи </a:t>
            </a:r>
            <a:r>
              <a:rPr lang="ru-RU" sz="1600" b="1" dirty="0">
                <a:cs typeface="Times New Roman" panose="02020603050405020304" pitchFamily="18" charset="0"/>
              </a:rPr>
              <a:t>медицинский работник </a:t>
            </a:r>
            <a:r>
              <a:rPr lang="ru-RU" sz="1600" dirty="0">
                <a:cs typeface="Times New Roman" panose="02020603050405020304" pitchFamily="18" charset="0"/>
              </a:rPr>
              <a:t>Организации </a:t>
            </a:r>
            <a:r>
              <a:rPr lang="ru-RU" sz="1600" b="1" dirty="0">
                <a:cs typeface="Times New Roman" panose="02020603050405020304" pitchFamily="18" charset="0"/>
              </a:rPr>
              <a:t>сопровождает ребенка при транспортировке</a:t>
            </a:r>
            <a:r>
              <a:rPr lang="ru-RU" sz="1600" dirty="0"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b="1" dirty="0">
                <a:cs typeface="Times New Roman" panose="02020603050405020304" pitchFamily="18" charset="0"/>
              </a:rPr>
              <a:t>Информация</a:t>
            </a:r>
            <a:r>
              <a:rPr lang="ru-RU" sz="1600" dirty="0">
                <a:cs typeface="Times New Roman" panose="02020603050405020304" pitchFamily="18" charset="0"/>
              </a:rPr>
              <a:t> о случае получения травмы несовершеннолетним </a:t>
            </a:r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Организации направляется </a:t>
            </a:r>
            <a:r>
              <a:rPr lang="ru-RU" sz="1600" b="1" dirty="0">
                <a:cs typeface="Times New Roman" panose="02020603050405020304" pitchFamily="18" charset="0"/>
              </a:rPr>
              <a:t>родителю</a:t>
            </a:r>
            <a:r>
              <a:rPr lang="ru-RU" sz="1600" dirty="0">
                <a:cs typeface="Times New Roman" panose="02020603050405020304" pitchFamily="18" charset="0"/>
              </a:rPr>
              <a:t> (законному представителю) ребенка, </a:t>
            </a:r>
            <a:r>
              <a:rPr lang="ru-RU" sz="1600" dirty="0" smtClean="0">
                <a:cs typeface="Times New Roman" panose="02020603050405020304" pitchFamily="18" charset="0"/>
              </a:rPr>
              <a:t>а также </a:t>
            </a:r>
            <a:r>
              <a:rPr lang="ru-RU" sz="1600" b="1" dirty="0" smtClean="0">
                <a:cs typeface="Times New Roman" panose="02020603050405020304" pitchFamily="18" charset="0"/>
              </a:rPr>
              <a:t>районному </a:t>
            </a:r>
            <a:r>
              <a:rPr lang="ru-RU" sz="1600" b="1" dirty="0">
                <a:cs typeface="Times New Roman" panose="02020603050405020304" pitchFamily="18" charset="0"/>
              </a:rPr>
              <a:t>(городскому) педиатру </a:t>
            </a:r>
            <a:r>
              <a:rPr lang="ru-RU" sz="1600" dirty="0">
                <a:cs typeface="Times New Roman" panose="02020603050405020304" pitchFamily="18" charset="0"/>
              </a:rPr>
              <a:t>того муниципального района, </a:t>
            </a:r>
            <a:r>
              <a:rPr lang="ru-RU" sz="1600" dirty="0" smtClean="0">
                <a:cs typeface="Times New Roman" panose="02020603050405020304" pitchFamily="18" charset="0"/>
              </a:rPr>
              <a:t>на </a:t>
            </a:r>
            <a:r>
              <a:rPr lang="ru-RU" sz="1600" dirty="0">
                <a:cs typeface="Times New Roman" panose="02020603050405020304" pitchFamily="18" charset="0"/>
              </a:rPr>
              <a:t>территории которого располагается Организация по телефону, электронной почте в течение 12 часов </a:t>
            </a:r>
            <a:r>
              <a:rPr lang="ru-RU" sz="1600" dirty="0" smtClean="0">
                <a:cs typeface="Times New Roman" panose="02020603050405020304" pitchFamily="18" charset="0"/>
              </a:rPr>
              <a:t> с момента получения ребенком травмы.</a:t>
            </a:r>
            <a:endParaRPr lang="ru-RU" sz="1600" dirty="0">
              <a:cs typeface="Times New Roman" panose="02020603050405020304" pitchFamily="18" charset="0"/>
            </a:endParaRPr>
          </a:p>
          <a:p>
            <a:pPr lvl="0"/>
            <a:r>
              <a:rPr lang="ru-RU" sz="1600" dirty="0">
                <a:cs typeface="Times New Roman" panose="02020603050405020304" pitchFamily="18" charset="0"/>
              </a:rPr>
              <a:t>Районный (городской) педиатр направляет информацию о случае получения травмы </a:t>
            </a:r>
            <a:r>
              <a:rPr lang="ru-RU" sz="1600" dirty="0" smtClean="0">
                <a:cs typeface="Times New Roman" panose="02020603050405020304" pitchFamily="18" charset="0"/>
              </a:rPr>
              <a:t>несовершеннолетним, </a:t>
            </a:r>
          </a:p>
          <a:p>
            <a:pPr lvl="0">
              <a:buNone/>
            </a:pPr>
            <a:r>
              <a:rPr lang="ru-RU" sz="1600" dirty="0" smtClean="0">
                <a:cs typeface="Times New Roman" panose="02020603050405020304" pitchFamily="18" charset="0"/>
              </a:rPr>
              <a:t>      находящимся </a:t>
            </a:r>
            <a:r>
              <a:rPr lang="ru-RU" sz="1600" dirty="0">
                <a:cs typeface="Times New Roman" panose="02020603050405020304" pitchFamily="18" charset="0"/>
              </a:rPr>
              <a:t>в Организации, </a:t>
            </a:r>
            <a:r>
              <a:rPr lang="ru-RU" sz="1600" dirty="0" smtClean="0">
                <a:cs typeface="Times New Roman" panose="02020603050405020304" pitchFamily="18" charset="0"/>
              </a:rPr>
              <a:t>в </a:t>
            </a:r>
            <a:r>
              <a:rPr lang="ru-RU" sz="1600" dirty="0">
                <a:cs typeface="Times New Roman" panose="02020603050405020304" pitchFamily="18" charset="0"/>
              </a:rPr>
              <a:t>отдел по организации медицинской помощи детям </a:t>
            </a:r>
            <a:r>
              <a:rPr lang="ru-RU" sz="1600" b="1" dirty="0">
                <a:cs typeface="Times New Roman" panose="02020603050405020304" pitchFamily="18" charset="0"/>
              </a:rPr>
              <a:t>Министерства здравоохранения </a:t>
            </a:r>
            <a:r>
              <a:rPr lang="ru-RU" sz="1600" dirty="0">
                <a:cs typeface="Times New Roman" panose="02020603050405020304" pitchFamily="18" charset="0"/>
              </a:rPr>
              <a:t>Пермского края по электронной почте в течение 12 часов </a:t>
            </a:r>
            <a:r>
              <a:rPr lang="ru-RU" sz="1600" dirty="0" smtClean="0">
                <a:cs typeface="Times New Roman" panose="02020603050405020304" pitchFamily="18" charset="0"/>
              </a:rPr>
              <a:t>с </a:t>
            </a:r>
            <a:r>
              <a:rPr lang="ru-RU" sz="1600" dirty="0">
                <a:cs typeface="Times New Roman" panose="02020603050405020304" pitchFamily="18" charset="0"/>
              </a:rPr>
              <a:t>момента получения информации </a:t>
            </a:r>
            <a:r>
              <a:rPr lang="ru-RU" sz="1600" dirty="0" smtClean="0">
                <a:cs typeface="Times New Roman" panose="02020603050405020304" pitchFamily="18" charset="0"/>
              </a:rPr>
              <a:t>.</a:t>
            </a:r>
            <a:endParaRPr lang="ru-RU" sz="1600" dirty="0"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ru-RU" sz="1600" dirty="0" smtClean="0"/>
              <a:t> </a:t>
            </a:r>
            <a:endParaRPr lang="ru-RU" sz="1600" dirty="0"/>
          </a:p>
          <a:p>
            <a:endParaRPr lang="ru-RU" sz="1000" b="1" dirty="0"/>
          </a:p>
        </p:txBody>
      </p:sp>
    </p:spTree>
    <p:extLst>
      <p:ext uri="{BB962C8B-B14F-4D97-AF65-F5344CB8AC3E}">
        <p14:creationId xmlns="" xmlns:p14="http://schemas.microsoft.com/office/powerpoint/2010/main" val="2885365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260" y="146712"/>
            <a:ext cx="11384235" cy="2077873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CC3300"/>
                </a:solidFill>
              </a:rPr>
              <a:t>Приказ  Министерства здравоохранения Пермского края </a:t>
            </a:r>
            <a:r>
              <a:rPr lang="ru-RU" sz="2000" dirty="0">
                <a:solidFill>
                  <a:srgbClr val="CC3300"/>
                </a:solidFill>
              </a:rPr>
              <a:t>Об организации оказания медицинской помощи детям, 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кишечных инфекций, респираторных заболеваний, внебольничной пневмонии или при подозрении на новую </a:t>
            </a:r>
            <a:r>
              <a:rPr lang="ru-RU" sz="2000" dirty="0" err="1">
                <a:solidFill>
                  <a:srgbClr val="CC3300"/>
                </a:solidFill>
              </a:rPr>
              <a:t>коронавирусную</a:t>
            </a:r>
            <a:r>
              <a:rPr lang="ru-RU" sz="2000" dirty="0">
                <a:solidFill>
                  <a:srgbClr val="CC3300"/>
                </a:solidFill>
              </a:rPr>
              <a:t> инфекцию в период оздоровительной кампании 2022 года  </a:t>
            </a:r>
            <a:br>
              <a:rPr lang="ru-RU" sz="2000" dirty="0">
                <a:solidFill>
                  <a:srgbClr val="CC3300"/>
                </a:solidFill>
              </a:rPr>
            </a:br>
            <a:r>
              <a:rPr lang="ru-RU" sz="2400" dirty="0" smtClean="0">
                <a:solidFill>
                  <a:srgbClr val="CC3300"/>
                </a:solidFill>
              </a:rPr>
              <a:t> </a:t>
            </a:r>
            <a:endParaRPr lang="ru-RU" sz="2400" dirty="0">
              <a:solidFill>
                <a:srgbClr val="CC33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03599" y="2362200"/>
            <a:ext cx="11617291" cy="4495800"/>
          </a:xfrm>
        </p:spPr>
        <p:txBody>
          <a:bodyPr/>
          <a:lstStyle/>
          <a:p>
            <a:r>
              <a:rPr lang="ru-RU" sz="2400" dirty="0" smtClean="0"/>
              <a:t>Перечень медицинских организаций для оказания медицинской помощи детям,  </a:t>
            </a:r>
            <a:r>
              <a:rPr lang="ru-RU" altLang="ru-RU" sz="2400" dirty="0" smtClean="0">
                <a:cs typeface="Times New Roman" pitchFamily="18" charset="0"/>
              </a:rPr>
              <a:t>отдыхающим </a:t>
            </a:r>
            <a:r>
              <a:rPr lang="ru-RU" altLang="ru-RU" sz="2400" dirty="0">
                <a:cs typeface="Times New Roman" pitchFamily="18" charset="0"/>
              </a:rPr>
              <a:t>в организациях отдыха детей и их оздоровления на территории Пермского края, работникам указанных организаций в случае выявления у них </a:t>
            </a:r>
            <a:r>
              <a:rPr lang="ru-RU" altLang="ru-RU" sz="2400" dirty="0" smtClean="0">
                <a:cs typeface="Times New Roman" pitchFamily="18" charset="0"/>
              </a:rPr>
              <a:t>острых кишечных инфекций, острых </a:t>
            </a:r>
            <a:r>
              <a:rPr lang="ru-RU" altLang="ru-RU" sz="2400" dirty="0">
                <a:cs typeface="Times New Roman" pitchFamily="18" charset="0"/>
              </a:rPr>
              <a:t>респираторных заболеваний, внебольничной пневмонии или при подозрении на новую </a:t>
            </a:r>
            <a:r>
              <a:rPr lang="ru-RU" altLang="ru-RU" sz="2400" dirty="0" err="1">
                <a:cs typeface="Times New Roman" pitchFamily="18" charset="0"/>
              </a:rPr>
              <a:t>коронавирусную</a:t>
            </a:r>
            <a:r>
              <a:rPr lang="ru-RU" altLang="ru-RU" sz="2400" dirty="0">
                <a:cs typeface="Times New Roman" pitchFamily="18" charset="0"/>
              </a:rPr>
              <a:t> </a:t>
            </a:r>
            <a:r>
              <a:rPr lang="ru-RU" altLang="ru-RU" sz="2400" dirty="0" smtClean="0">
                <a:cs typeface="Times New Roman" pitchFamily="18" charset="0"/>
              </a:rPr>
              <a:t>инфекцию.</a:t>
            </a:r>
          </a:p>
          <a:p>
            <a:r>
              <a:rPr lang="ru-RU" sz="2400" dirty="0" smtClean="0"/>
              <a:t>Алгоритм </a:t>
            </a:r>
            <a:r>
              <a:rPr lang="ru-RU" sz="2400" dirty="0"/>
              <a:t>действий медицинского персонала при </a:t>
            </a:r>
            <a:r>
              <a:rPr lang="ru-RU" sz="2400" dirty="0" smtClean="0"/>
              <a:t>выявлении </a:t>
            </a:r>
            <a:r>
              <a:rPr lang="ru-RU" sz="2400" dirty="0"/>
              <a:t>у ребенка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загородных организациях отдыха детей и их оздоровления острого респираторного </a:t>
            </a:r>
            <a:r>
              <a:rPr lang="ru-RU" sz="2400" dirty="0" smtClean="0"/>
              <a:t>заболевания, внебольничной </a:t>
            </a:r>
            <a:r>
              <a:rPr lang="ru-RU" sz="2400" dirty="0"/>
              <a:t>пневмонии или при подозрении на новую </a:t>
            </a:r>
            <a:r>
              <a:rPr lang="ru-RU" sz="2400" dirty="0" err="1"/>
              <a:t>коронавирусную</a:t>
            </a:r>
            <a:r>
              <a:rPr lang="ru-RU" sz="2400" dirty="0"/>
              <a:t> инфекцию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84846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3840" y="2783840"/>
            <a:ext cx="9083040" cy="707886"/>
          </a:xfrm>
          <a:prstGeom prst="rect">
            <a:avLst/>
          </a:prstGeom>
          <a:solidFill>
            <a:schemeClr val="bg1">
              <a:alpha val="7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no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4000" b="1" spc="-50">
                <a:solidFill>
                  <a:srgbClr val="C00000"/>
                </a:solidFill>
                <a:cs typeface="Arial" pitchFamily="34" charset="0"/>
              </a:defRPr>
            </a:lvl1pPr>
          </a:lstStyle>
          <a:p>
            <a:pPr algn="ctr"/>
            <a:r>
              <a:rPr lang="ru-RU" sz="5400" dirty="0"/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13232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D0C95-9520-4C64-B600-679F3A8CA578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9276"/>
          <a:stretch/>
        </p:blipFill>
        <p:spPr>
          <a:xfrm>
            <a:off x="276225" y="696188"/>
            <a:ext cx="4572516" cy="5772875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1150951" y="1924334"/>
            <a:ext cx="3489288" cy="3530199"/>
            <a:chOff x="1571869" y="2804406"/>
            <a:chExt cx="2913213" cy="2686018"/>
          </a:xfrm>
        </p:grpSpPr>
        <p:graphicFrame>
          <p:nvGraphicFramePr>
            <p:cNvPr id="13" name="Диаграмма 12"/>
            <p:cNvGraphicFramePr/>
            <p:nvPr>
              <p:extLst>
                <p:ext uri="{D42A27DB-BD31-4B8C-83A1-F6EECF244321}">
                  <p14:modId xmlns="" xmlns:p14="http://schemas.microsoft.com/office/powerpoint/2010/main" val="4166793372"/>
                </p:ext>
              </p:extLst>
            </p:nvPr>
          </p:nvGraphicFramePr>
          <p:xfrm>
            <a:off x="1571869" y="2804406"/>
            <a:ext cx="2913213" cy="26860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Прямоугольник 13"/>
            <p:cNvSpPr/>
            <p:nvPr/>
          </p:nvSpPr>
          <p:spPr>
            <a:xfrm>
              <a:off x="2341657" y="3812232"/>
              <a:ext cx="1373634" cy="7123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u-RU" sz="1600" dirty="0" smtClean="0">
                  <a:solidFill>
                    <a:schemeClr val="tx2"/>
                  </a:solidFill>
                </a:rPr>
                <a:t> </a:t>
              </a:r>
              <a:r>
                <a:rPr lang="ru-RU" sz="2800" b="1" dirty="0" smtClean="0">
                  <a:solidFill>
                    <a:schemeClr val="tx2"/>
                  </a:solidFill>
                </a:rPr>
                <a:t>582 212</a:t>
              </a:r>
              <a:br>
                <a:rPr lang="ru-RU" sz="2800" b="1" dirty="0" smtClean="0">
                  <a:solidFill>
                    <a:schemeClr val="tx2"/>
                  </a:solidFill>
                </a:rPr>
              </a:br>
              <a:r>
                <a:rPr lang="ru-RU" sz="2000" b="1" dirty="0" smtClean="0">
                  <a:solidFill>
                    <a:schemeClr val="tx2"/>
                  </a:solidFill>
                </a:rPr>
                <a:t>человек</a:t>
              </a:r>
              <a:endParaRPr lang="ru-RU" sz="20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023603" y="3321016"/>
            <a:ext cx="3212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283 898 </a:t>
            </a:r>
            <a:r>
              <a:rPr lang="ru-RU" sz="2800" dirty="0" smtClean="0">
                <a:solidFill>
                  <a:schemeClr val="tx2"/>
                </a:solidFill>
              </a:rPr>
              <a:t>девочки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3603" y="3992348"/>
            <a:ext cx="3344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298 314 </a:t>
            </a:r>
            <a:r>
              <a:rPr lang="ru-RU" sz="2800" dirty="0" smtClean="0">
                <a:solidFill>
                  <a:schemeClr val="tx2"/>
                </a:solidFill>
              </a:rPr>
              <a:t>мальчики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17661" y="1736393"/>
            <a:ext cx="708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Дети школьного возраста </a:t>
            </a:r>
            <a:r>
              <a:rPr lang="ru-RU" b="1" dirty="0" smtClean="0">
                <a:solidFill>
                  <a:schemeClr val="accent5"/>
                </a:solidFill>
              </a:rPr>
              <a:t>-  </a:t>
            </a:r>
            <a:r>
              <a:rPr lang="ru-RU" sz="2800" b="1" dirty="0" smtClean="0">
                <a:solidFill>
                  <a:schemeClr val="accent5"/>
                </a:solidFill>
              </a:rPr>
              <a:t>356 636 </a:t>
            </a:r>
            <a:r>
              <a:rPr lang="ru-RU" sz="2400" b="1" dirty="0" smtClean="0">
                <a:solidFill>
                  <a:schemeClr val="accent5"/>
                </a:solidFill>
              </a:rPr>
              <a:t>чел.</a:t>
            </a:r>
            <a:endParaRPr lang="ru-RU" sz="2400" b="1" dirty="0">
              <a:solidFill>
                <a:schemeClr val="accent5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 bwMode="auto">
          <a:xfrm>
            <a:off x="0" y="0"/>
            <a:ext cx="12192000" cy="720000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  <a:extLst/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rPr>
              <a:t>Численность детского населения в Пермском крае</a:t>
            </a:r>
            <a:endParaRPr lang="ru-RU" sz="3000" b="1" dirty="0">
              <a:solidFill>
                <a:schemeClr val="accent5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4581" y="2426815"/>
            <a:ext cx="129875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521 481</a:t>
            </a:r>
            <a:br>
              <a:rPr lang="ru-RU" sz="2400" b="1" dirty="0" smtClean="0"/>
            </a:br>
            <a:r>
              <a:rPr lang="ru-RU" dirty="0" smtClean="0"/>
              <a:t>0-14 лет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1266" y="4287047"/>
            <a:ext cx="11996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60 731</a:t>
            </a:r>
          </a:p>
          <a:p>
            <a:r>
              <a:rPr lang="ru-RU" dirty="0" smtClean="0"/>
              <a:t>15-17 лет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446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Заголовок 1"/>
          <p:cNvSpPr>
            <a:spLocks noGrp="1"/>
          </p:cNvSpPr>
          <p:nvPr>
            <p:ph type="title"/>
          </p:nvPr>
        </p:nvSpPr>
        <p:spPr>
          <a:xfrm>
            <a:off x="646305" y="0"/>
            <a:ext cx="10972800" cy="1143000"/>
          </a:xfrm>
        </p:spPr>
        <p:txBody>
          <a:bodyPr/>
          <a:lstStyle/>
          <a:p>
            <a:r>
              <a:rPr lang="ru-RU" altLang="ru-RU" sz="2400" b="1" dirty="0" smtClean="0">
                <a:solidFill>
                  <a:srgbClr val="C00000"/>
                </a:solidFill>
              </a:rPr>
              <a:t>ДИНАМИКА ПОКАЗАТЕЛЯ ОБЩЕЙ ЗАБОЛЕВАЕМОСТИ ДЕТСКОГО НАСЕЛЕНИЯ (на 1 000)</a:t>
            </a:r>
            <a:r>
              <a:rPr lang="ru-RU" altLang="ru-RU" sz="2400" dirty="0">
                <a:solidFill>
                  <a:schemeClr val="accent2"/>
                </a:solidFill>
              </a:rPr>
              <a:t> </a:t>
            </a:r>
            <a:endParaRPr lang="ru-RU" alt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67549E-6F55-4D6D-97CB-339B9BE70EB5}" type="slidenum">
              <a:rPr/>
              <a:pPr>
                <a:defRPr/>
              </a:pPr>
              <a:t>3</a:t>
            </a:fld>
            <a:endParaRPr/>
          </a:p>
        </p:txBody>
      </p:sp>
      <p:sp>
        <p:nvSpPr>
          <p:cNvPr id="5128" name="Rectangle 19"/>
          <p:cNvSpPr>
            <a:spLocks noChangeArrowheads="1"/>
          </p:cNvSpPr>
          <p:nvPr/>
        </p:nvSpPr>
        <p:spPr bwMode="auto">
          <a:xfrm>
            <a:off x="398585" y="1106488"/>
            <a:ext cx="5826369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Общая заболеваемость детей в возрасте </a:t>
            </a:r>
            <a:br>
              <a:rPr lang="ru-RU" altLang="ru-RU" dirty="0"/>
            </a:br>
            <a:r>
              <a:rPr lang="ru-RU" altLang="ru-RU" dirty="0"/>
              <a:t>от 0 до 14 лет</a:t>
            </a:r>
            <a:endParaRPr lang="en-US" altLang="ru-RU" dirty="0"/>
          </a:p>
        </p:txBody>
      </p:sp>
      <p:sp>
        <p:nvSpPr>
          <p:cNvPr id="5129" name="Прямоугольник 4"/>
          <p:cNvSpPr>
            <a:spLocks noChangeArrowheads="1"/>
          </p:cNvSpPr>
          <p:nvPr/>
        </p:nvSpPr>
        <p:spPr bwMode="auto">
          <a:xfrm>
            <a:off x="6713361" y="628818"/>
            <a:ext cx="46794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dirty="0">
                <a:solidFill>
                  <a:schemeClr val="tx2"/>
                </a:solidFill>
              </a:rPr>
              <a:t>Структура общей заболеваемости  (%)</a:t>
            </a:r>
          </a:p>
        </p:txBody>
      </p:sp>
      <p:sp>
        <p:nvSpPr>
          <p:cNvPr id="5130" name="Rectangle 19"/>
          <p:cNvSpPr>
            <a:spLocks noChangeArrowheads="1"/>
          </p:cNvSpPr>
          <p:nvPr/>
        </p:nvSpPr>
        <p:spPr bwMode="auto">
          <a:xfrm>
            <a:off x="398585" y="3825352"/>
            <a:ext cx="573649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/>
              <a:t>Общая заболеваемость подростков в возрасте </a:t>
            </a:r>
            <a:br>
              <a:rPr lang="ru-RU" altLang="ru-RU" dirty="0"/>
            </a:br>
            <a:r>
              <a:rPr lang="ru-RU" altLang="ru-RU" dirty="0"/>
              <a:t>от 15 до 17 лет</a:t>
            </a:r>
            <a:endParaRPr lang="en-US" altLang="ru-RU" dirty="0"/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5953195" y="1227288"/>
            <a:ext cx="5897611" cy="2707638"/>
            <a:chOff x="6590813" y="1375749"/>
            <a:chExt cx="5494814" cy="2524423"/>
          </a:xfrm>
        </p:grpSpPr>
        <p:grpSp>
          <p:nvGrpSpPr>
            <p:cNvPr id="4" name="Группа 5"/>
            <p:cNvGrpSpPr>
              <a:grpSpLocks/>
            </p:cNvGrpSpPr>
            <p:nvPr/>
          </p:nvGrpSpPr>
          <p:grpSpPr bwMode="auto">
            <a:xfrm>
              <a:off x="6590813" y="1375749"/>
              <a:ext cx="5494814" cy="2524423"/>
              <a:chOff x="6174660" y="3349544"/>
              <a:chExt cx="4884264" cy="2340845"/>
            </a:xfrm>
          </p:grpSpPr>
          <p:graphicFrame>
            <p:nvGraphicFramePr>
              <p:cNvPr id="11" name="Диаграмма 6"/>
              <p:cNvGraphicFramePr>
                <a:graphicFrameLocks/>
              </p:cNvGraphicFramePr>
              <p:nvPr>
                <p:extLst>
                  <p:ext uri="{D42A27DB-BD31-4B8C-83A1-F6EECF244321}">
                    <p14:modId xmlns="" xmlns:p14="http://schemas.microsoft.com/office/powerpoint/2010/main" val="2628704735"/>
                  </p:ext>
                </p:extLst>
              </p:nvPr>
            </p:nvGraphicFramePr>
            <p:xfrm>
              <a:off x="6461892" y="3349544"/>
              <a:ext cx="4597032" cy="234084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  <p:grpSp>
            <p:nvGrpSpPr>
              <p:cNvPr id="5" name="Группа 7"/>
              <p:cNvGrpSpPr>
                <a:grpSpLocks/>
              </p:cNvGrpSpPr>
              <p:nvPr/>
            </p:nvGrpSpPr>
            <p:grpSpPr bwMode="auto">
              <a:xfrm>
                <a:off x="8962286" y="3849767"/>
                <a:ext cx="1990486" cy="1244493"/>
                <a:chOff x="8736349" y="1118526"/>
                <a:chExt cx="1990486" cy="1244493"/>
              </a:xfrm>
            </p:grpSpPr>
            <p:sp>
              <p:nvSpPr>
                <p:cNvPr id="5154" name="Прямоугольник 11"/>
                <p:cNvSpPr>
                  <a:spLocks noChangeArrowheads="1"/>
                </p:cNvSpPr>
                <p:nvPr/>
              </p:nvSpPr>
              <p:spPr bwMode="auto">
                <a:xfrm>
                  <a:off x="8736349" y="1118526"/>
                  <a:ext cx="1428200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 u="sng" dirty="0"/>
                    <a:t>травмы и отравления</a:t>
                  </a:r>
                </a:p>
              </p:txBody>
            </p:sp>
            <p:sp>
              <p:nvSpPr>
                <p:cNvPr id="5155" name="Прямоугольник 12"/>
                <p:cNvSpPr>
                  <a:spLocks noChangeArrowheads="1"/>
                </p:cNvSpPr>
                <p:nvPr/>
              </p:nvSpPr>
              <p:spPr bwMode="auto">
                <a:xfrm>
                  <a:off x="8890812" y="1328886"/>
                  <a:ext cx="1562496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 dirty="0"/>
                    <a:t>инфекционные болезни</a:t>
                  </a:r>
                </a:p>
              </p:txBody>
            </p:sp>
            <p:sp>
              <p:nvSpPr>
                <p:cNvPr id="5156" name="Прямоугольник 13"/>
                <p:cNvSpPr>
                  <a:spLocks noChangeArrowheads="1"/>
                </p:cNvSpPr>
                <p:nvPr/>
              </p:nvSpPr>
              <p:spPr bwMode="auto">
                <a:xfrm>
                  <a:off x="8977470" y="1549251"/>
                  <a:ext cx="954470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/>
                    <a:t>болезни кожи</a:t>
                  </a:r>
                </a:p>
              </p:txBody>
            </p:sp>
            <p:sp>
              <p:nvSpPr>
                <p:cNvPr id="5157" name="Прямоугольник 14"/>
                <p:cNvSpPr>
                  <a:spLocks noChangeArrowheads="1"/>
                </p:cNvSpPr>
                <p:nvPr/>
              </p:nvSpPr>
              <p:spPr bwMode="auto">
                <a:xfrm>
                  <a:off x="8993778" y="1740102"/>
                  <a:ext cx="1007572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/>
                    <a:t>болезни крови</a:t>
                  </a:r>
                </a:p>
              </p:txBody>
            </p:sp>
            <p:sp>
              <p:nvSpPr>
                <p:cNvPr id="5158" name="Прямоугольник 15"/>
                <p:cNvSpPr>
                  <a:spLocks noChangeArrowheads="1"/>
                </p:cNvSpPr>
                <p:nvPr/>
              </p:nvSpPr>
              <p:spPr bwMode="auto">
                <a:xfrm>
                  <a:off x="8966317" y="1911090"/>
                  <a:ext cx="1760518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 dirty="0"/>
                    <a:t>психические расстройства </a:t>
                  </a:r>
                  <a:endParaRPr lang="ru-RU" altLang="ru-RU" sz="1200" dirty="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5159" name="Прямоугольник 16"/>
                <p:cNvSpPr>
                  <a:spLocks noChangeArrowheads="1"/>
                </p:cNvSpPr>
                <p:nvPr/>
              </p:nvSpPr>
              <p:spPr bwMode="auto">
                <a:xfrm>
                  <a:off x="8890811" y="2123544"/>
                  <a:ext cx="548446" cy="23947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fontAlgn="b"/>
                  <a:r>
                    <a:rPr lang="ru-RU" altLang="ru-RU" sz="1200"/>
                    <a:t>другие</a:t>
                  </a:r>
                  <a:endParaRPr lang="ru-RU" altLang="ru-RU" sz="1200">
                    <a:solidFill>
                      <a:srgbClr val="000000"/>
                    </a:solidFill>
                    <a:latin typeface="Calibri" pitchFamily="34" charset="0"/>
                  </a:endParaRPr>
                </a:p>
              </p:txBody>
            </p:sp>
          </p:grpSp>
          <p:sp>
            <p:nvSpPr>
              <p:cNvPr id="5151" name="Прямоугольник 8"/>
              <p:cNvSpPr>
                <a:spLocks noChangeArrowheads="1"/>
              </p:cNvSpPr>
              <p:nvPr/>
            </p:nvSpPr>
            <p:spPr bwMode="auto">
              <a:xfrm>
                <a:off x="8718499" y="3689988"/>
                <a:ext cx="1973672" cy="239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dirty="0"/>
                  <a:t>болезни органов пищеварения</a:t>
                </a:r>
              </a:p>
            </p:txBody>
          </p:sp>
          <p:sp>
            <p:nvSpPr>
              <p:cNvPr id="5152" name="Прямоугольник 9"/>
              <p:cNvSpPr>
                <a:spLocks noChangeArrowheads="1"/>
              </p:cNvSpPr>
              <p:nvPr/>
            </p:nvSpPr>
            <p:spPr bwMode="auto">
              <a:xfrm>
                <a:off x="8358911" y="3496793"/>
                <a:ext cx="987393" cy="239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u="sng" dirty="0"/>
                  <a:t>болезни глаза</a:t>
                </a:r>
              </a:p>
            </p:txBody>
          </p:sp>
          <p:sp>
            <p:nvSpPr>
              <p:cNvPr id="5153" name="Прямоугольник 10"/>
              <p:cNvSpPr>
                <a:spLocks noChangeArrowheads="1"/>
              </p:cNvSpPr>
              <p:nvPr/>
            </p:nvSpPr>
            <p:spPr bwMode="auto">
              <a:xfrm>
                <a:off x="6174660" y="3827041"/>
                <a:ext cx="1680385" cy="2394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u="sng"/>
                  <a:t>болезни органов дыхания</a:t>
                </a:r>
              </a:p>
            </p:txBody>
          </p:sp>
        </p:grpSp>
        <p:sp>
          <p:nvSpPr>
            <p:cNvPr id="5149" name="TextBox 18"/>
            <p:cNvSpPr txBox="1">
              <a:spLocks noChangeArrowheads="1"/>
            </p:cNvSpPr>
            <p:nvPr/>
          </p:nvSpPr>
          <p:spPr bwMode="auto">
            <a:xfrm>
              <a:off x="8493153" y="2384931"/>
              <a:ext cx="826215" cy="6886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/>
                <a:t>0-14 </a:t>
              </a:r>
              <a:br>
                <a:rPr lang="ru-RU" altLang="ru-RU" sz="2400" b="1" dirty="0"/>
              </a:br>
              <a:r>
                <a:rPr lang="ru-RU" altLang="ru-RU" dirty="0"/>
                <a:t>лет</a:t>
              </a:r>
            </a:p>
          </p:txBody>
        </p:sp>
      </p:grpSp>
      <p:sp>
        <p:nvSpPr>
          <p:cNvPr id="5132" name="Прямоугольник 21"/>
          <p:cNvSpPr>
            <a:spLocks noChangeArrowheads="1"/>
          </p:cNvSpPr>
          <p:nvPr/>
        </p:nvSpPr>
        <p:spPr bwMode="auto">
          <a:xfrm>
            <a:off x="4838483" y="1455431"/>
            <a:ext cx="9028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accent2"/>
                </a:solidFill>
              </a:rPr>
              <a:t>10,8% </a:t>
            </a:r>
            <a:r>
              <a:rPr lang="ru-RU" altLang="ru-RU" b="1" dirty="0">
                <a:solidFill>
                  <a:schemeClr val="accent2"/>
                </a:solidFill>
              </a:rPr>
              <a:t/>
            </a:r>
            <a:br>
              <a:rPr lang="ru-RU" altLang="ru-RU" b="1" dirty="0">
                <a:solidFill>
                  <a:schemeClr val="accent2"/>
                </a:solidFill>
              </a:rPr>
            </a:br>
            <a:r>
              <a:rPr lang="ru-RU" altLang="ru-RU" dirty="0">
                <a:solidFill>
                  <a:schemeClr val="accent2"/>
                </a:solidFill>
              </a:rPr>
              <a:t>за год </a:t>
            </a:r>
          </a:p>
        </p:txBody>
      </p:sp>
      <p:sp>
        <p:nvSpPr>
          <p:cNvPr id="5133" name="Прямоугольник 22"/>
          <p:cNvSpPr>
            <a:spLocks noChangeArrowheads="1"/>
          </p:cNvSpPr>
          <p:nvPr/>
        </p:nvSpPr>
        <p:spPr bwMode="auto">
          <a:xfrm>
            <a:off x="4953905" y="4573716"/>
            <a:ext cx="1043354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 smtClean="0">
                <a:solidFill>
                  <a:schemeClr val="accent2"/>
                </a:solidFill>
              </a:rPr>
              <a:t>   9,1</a:t>
            </a:r>
            <a:r>
              <a:rPr lang="ru-RU" altLang="ru-RU" sz="1600" b="1" dirty="0" smtClean="0">
                <a:solidFill>
                  <a:schemeClr val="accent2"/>
                </a:solidFill>
              </a:rPr>
              <a:t>% </a:t>
            </a:r>
            <a:endParaRPr lang="ru-RU" altLang="ru-RU" sz="1600" b="1" dirty="0">
              <a:solidFill>
                <a:schemeClr val="accent2"/>
              </a:solidFill>
            </a:endParaRPr>
          </a:p>
        </p:txBody>
      </p:sp>
      <p:grpSp>
        <p:nvGrpSpPr>
          <p:cNvPr id="6" name="Группа 23"/>
          <p:cNvGrpSpPr>
            <a:grpSpLocks/>
          </p:cNvGrpSpPr>
          <p:nvPr/>
        </p:nvGrpSpPr>
        <p:grpSpPr bwMode="auto">
          <a:xfrm>
            <a:off x="6141504" y="3743044"/>
            <a:ext cx="5869839" cy="3114955"/>
            <a:chOff x="6204641" y="3797896"/>
            <a:chExt cx="5658741" cy="2573493"/>
          </a:xfrm>
        </p:grpSpPr>
        <p:grpSp>
          <p:nvGrpSpPr>
            <p:cNvPr id="7" name="Группа 24"/>
            <p:cNvGrpSpPr>
              <a:grpSpLocks/>
            </p:cNvGrpSpPr>
            <p:nvPr/>
          </p:nvGrpSpPr>
          <p:grpSpPr bwMode="auto">
            <a:xfrm>
              <a:off x="6204641" y="3797896"/>
              <a:ext cx="5658741" cy="2573493"/>
              <a:chOff x="5839192" y="2988345"/>
              <a:chExt cx="5962334" cy="3222459"/>
            </a:xfrm>
          </p:grpSpPr>
          <p:graphicFrame>
            <p:nvGraphicFramePr>
              <p:cNvPr id="12" name="Диаграмма 27"/>
              <p:cNvGraphicFramePr>
                <a:graphicFrameLocks/>
              </p:cNvGraphicFramePr>
              <p:nvPr>
                <p:extLst>
                  <p:ext uri="{D42A27DB-BD31-4B8C-83A1-F6EECF244321}">
                    <p14:modId xmlns="" xmlns:p14="http://schemas.microsoft.com/office/powerpoint/2010/main" val="3868520541"/>
                  </p:ext>
                </p:extLst>
              </p:nvPr>
            </p:nvGraphicFramePr>
            <p:xfrm>
              <a:off x="6595032" y="2988345"/>
              <a:ext cx="4602138" cy="3132859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4"/>
              </a:graphicData>
            </a:graphic>
          </p:graphicFrame>
          <p:sp>
            <p:nvSpPr>
              <p:cNvPr id="5138" name="Прямоугольник 28"/>
              <p:cNvSpPr>
                <a:spLocks noChangeArrowheads="1"/>
              </p:cNvSpPr>
              <p:nvPr/>
            </p:nvSpPr>
            <p:spPr bwMode="auto">
              <a:xfrm>
                <a:off x="6043425" y="5345412"/>
                <a:ext cx="1916400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dirty="0"/>
                  <a:t>инфекционные болезни</a:t>
                </a:r>
              </a:p>
            </p:txBody>
          </p:sp>
          <p:sp>
            <p:nvSpPr>
              <p:cNvPr id="5139" name="Прямоугольник 29"/>
              <p:cNvSpPr>
                <a:spLocks noChangeArrowheads="1"/>
              </p:cNvSpPr>
              <p:nvPr/>
            </p:nvSpPr>
            <p:spPr bwMode="auto">
              <a:xfrm>
                <a:off x="7442120" y="5897913"/>
                <a:ext cx="1170656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/>
                  <a:t>болезни кожи</a:t>
                </a:r>
              </a:p>
            </p:txBody>
          </p:sp>
          <p:sp>
            <p:nvSpPr>
              <p:cNvPr id="5140" name="Прямоугольник 30"/>
              <p:cNvSpPr>
                <a:spLocks noChangeArrowheads="1"/>
              </p:cNvSpPr>
              <p:nvPr/>
            </p:nvSpPr>
            <p:spPr bwMode="auto">
              <a:xfrm>
                <a:off x="6499952" y="5070557"/>
                <a:ext cx="1235786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/>
                  <a:t>болезни крови</a:t>
                </a:r>
              </a:p>
            </p:txBody>
          </p:sp>
          <p:sp>
            <p:nvSpPr>
              <p:cNvPr id="5141" name="Прямоугольник 31"/>
              <p:cNvSpPr>
                <a:spLocks noChangeArrowheads="1"/>
              </p:cNvSpPr>
              <p:nvPr/>
            </p:nvSpPr>
            <p:spPr bwMode="auto">
              <a:xfrm>
                <a:off x="6230393" y="5620270"/>
                <a:ext cx="2159272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/>
                  <a:t>психические расстройства </a:t>
                </a:r>
                <a:endParaRPr lang="ru-RU" altLang="ru-RU" sz="1200">
                  <a:solidFill>
                    <a:srgbClr val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5142" name="Прямоугольник 32"/>
              <p:cNvSpPr>
                <a:spLocks noChangeArrowheads="1"/>
              </p:cNvSpPr>
              <p:nvPr/>
            </p:nvSpPr>
            <p:spPr bwMode="auto">
              <a:xfrm>
                <a:off x="9380820" y="4529465"/>
                <a:ext cx="2420706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dirty="0"/>
                  <a:t>болезни органов пищеварения</a:t>
                </a:r>
              </a:p>
            </p:txBody>
          </p:sp>
          <p:sp>
            <p:nvSpPr>
              <p:cNvPr id="5143" name="Прямоугольник 33"/>
              <p:cNvSpPr>
                <a:spLocks noChangeArrowheads="1"/>
              </p:cNvSpPr>
              <p:nvPr/>
            </p:nvSpPr>
            <p:spPr bwMode="auto">
              <a:xfrm>
                <a:off x="8919329" y="3265455"/>
                <a:ext cx="1211036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u="sng" dirty="0"/>
                  <a:t>болезни глаза</a:t>
                </a:r>
              </a:p>
            </p:txBody>
          </p:sp>
          <p:sp>
            <p:nvSpPr>
              <p:cNvPr id="5144" name="Прямоугольник 34"/>
              <p:cNvSpPr>
                <a:spLocks noChangeArrowheads="1"/>
              </p:cNvSpPr>
              <p:nvPr/>
            </p:nvSpPr>
            <p:spPr bwMode="auto">
              <a:xfrm>
                <a:off x="5839192" y="3598547"/>
                <a:ext cx="2142658" cy="3128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u="sng"/>
                  <a:t>болезни органов дыхания</a:t>
                </a:r>
              </a:p>
            </p:txBody>
          </p:sp>
          <p:sp>
            <p:nvSpPr>
              <p:cNvPr id="5145" name="Прямоугольник 35"/>
              <p:cNvSpPr>
                <a:spLocks noChangeArrowheads="1"/>
              </p:cNvSpPr>
              <p:nvPr/>
            </p:nvSpPr>
            <p:spPr bwMode="auto">
              <a:xfrm>
                <a:off x="9237704" y="4987112"/>
                <a:ext cx="2448321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dirty="0"/>
                  <a:t>болезни мочеполовой системы</a:t>
                </a:r>
              </a:p>
            </p:txBody>
          </p:sp>
          <p:sp>
            <p:nvSpPr>
              <p:cNvPr id="5146" name="Прямоугольник 36"/>
              <p:cNvSpPr>
                <a:spLocks noChangeArrowheads="1"/>
              </p:cNvSpPr>
              <p:nvPr/>
            </p:nvSpPr>
            <p:spPr bwMode="auto">
              <a:xfrm>
                <a:off x="8933808" y="5345807"/>
                <a:ext cx="2787194" cy="2865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 u="sng" dirty="0"/>
                  <a:t>болезни костно-мышечной системы</a:t>
                </a:r>
              </a:p>
            </p:txBody>
          </p:sp>
          <p:sp>
            <p:nvSpPr>
              <p:cNvPr id="5147" name="Прямоугольник 37"/>
              <p:cNvSpPr>
                <a:spLocks noChangeArrowheads="1"/>
              </p:cNvSpPr>
              <p:nvPr/>
            </p:nvSpPr>
            <p:spPr bwMode="auto">
              <a:xfrm>
                <a:off x="8534321" y="5705406"/>
                <a:ext cx="2090494" cy="3128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fontAlgn="b"/>
                <a:r>
                  <a:rPr lang="ru-RU" altLang="ru-RU" sz="1200"/>
                  <a:t>болезни нервной системы</a:t>
                </a:r>
              </a:p>
            </p:txBody>
          </p:sp>
        </p:grpSp>
        <p:sp>
          <p:nvSpPr>
            <p:cNvPr id="5136" name="TextBox 25"/>
            <p:cNvSpPr txBox="1">
              <a:spLocks noChangeArrowheads="1"/>
            </p:cNvSpPr>
            <p:nvPr/>
          </p:nvSpPr>
          <p:spPr bwMode="auto">
            <a:xfrm>
              <a:off x="8114063" y="4677571"/>
              <a:ext cx="1020243" cy="6663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 b="1" dirty="0"/>
                <a:t>15-17 </a:t>
              </a:r>
              <a:br>
                <a:rPr lang="ru-RU" altLang="ru-RU" sz="2400" b="1" dirty="0"/>
              </a:br>
              <a:r>
                <a:rPr lang="ru-RU" altLang="ru-RU" dirty="0"/>
                <a:t>лет</a:t>
              </a:r>
            </a:p>
          </p:txBody>
        </p:sp>
        <p:sp>
          <p:nvSpPr>
            <p:cNvPr id="5137" name="Прямоугольник 26"/>
            <p:cNvSpPr>
              <a:spLocks noChangeArrowheads="1"/>
            </p:cNvSpPr>
            <p:nvPr/>
          </p:nvSpPr>
          <p:spPr bwMode="auto">
            <a:xfrm>
              <a:off x="9619446" y="4563691"/>
              <a:ext cx="1662492" cy="228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"/>
              <a:r>
                <a:rPr lang="ru-RU" altLang="ru-RU" sz="1200" dirty="0"/>
                <a:t>травмы и отравления</a:t>
              </a:r>
            </a:p>
          </p:txBody>
        </p:sp>
      </p:grpSp>
      <p:sp>
        <p:nvSpPr>
          <p:cNvPr id="13" name="Равнобедренный треугольник 12"/>
          <p:cNvSpPr/>
          <p:nvPr/>
        </p:nvSpPr>
        <p:spPr>
          <a:xfrm>
            <a:off x="4997612" y="4640631"/>
            <a:ext cx="237454" cy="1996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4601029" y="1508814"/>
            <a:ext cx="237454" cy="1996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2" name="Диаграмма 41"/>
          <p:cNvGraphicFramePr/>
          <p:nvPr>
            <p:extLst>
              <p:ext uri="{D42A27DB-BD31-4B8C-83A1-F6EECF244321}">
                <p14:modId xmlns="" xmlns:p14="http://schemas.microsoft.com/office/powerpoint/2010/main" val="2324744950"/>
              </p:ext>
            </p:extLst>
          </p:nvPr>
        </p:nvGraphicFramePr>
        <p:xfrm>
          <a:off x="502503" y="1945276"/>
          <a:ext cx="5328000" cy="1658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3" name="Диаграмма 42"/>
          <p:cNvGraphicFramePr/>
          <p:nvPr>
            <p:extLst>
              <p:ext uri="{D42A27DB-BD31-4B8C-83A1-F6EECF244321}">
                <p14:modId xmlns="" xmlns:p14="http://schemas.microsoft.com/office/powerpoint/2010/main" val="270928294"/>
              </p:ext>
            </p:extLst>
          </p:nvPr>
        </p:nvGraphicFramePr>
        <p:xfrm>
          <a:off x="311190" y="4775885"/>
          <a:ext cx="5742000" cy="1799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44" name="Прямоугольник 43"/>
          <p:cNvSpPr/>
          <p:nvPr/>
        </p:nvSpPr>
        <p:spPr>
          <a:xfrm>
            <a:off x="6188802" y="3735654"/>
            <a:ext cx="163051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dirty="0" smtClean="0"/>
              <a:t>от 15 до 17 лет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0671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308" y="165456"/>
            <a:ext cx="11627892" cy="715962"/>
          </a:xfrm>
        </p:spPr>
        <p:txBody>
          <a:bodyPr>
            <a:noAutofit/>
          </a:bodyPr>
          <a:lstStyle/>
          <a:p>
            <a:pPr algn="ctr"/>
            <a:r>
              <a:rPr lang="ru-RU" altLang="ru-RU" sz="2400" b="1" dirty="0" smtClean="0">
                <a:solidFill>
                  <a:srgbClr val="C00000"/>
                </a:solidFill>
                <a:ea typeface="Bookman Old Style" pitchFamily="18" charset="0"/>
                <a:cs typeface="Times New Roman" pitchFamily="18" charset="0"/>
                <a:sym typeface="Bookman Old Style" pitchFamily="18" charset="0"/>
              </a:rPr>
              <a:t>Эпидемическая ситуация по распространению </a:t>
            </a:r>
            <a:r>
              <a:rPr lang="en-US" altLang="ru-RU" sz="2400" b="1" dirty="0" smtClean="0">
                <a:solidFill>
                  <a:srgbClr val="C00000"/>
                </a:solidFill>
                <a:ea typeface="Bookman Old Style" pitchFamily="18" charset="0"/>
                <a:cs typeface="Times New Roman" pitchFamily="18" charset="0"/>
                <a:sym typeface="Bookman Old Style" pitchFamily="18" charset="0"/>
              </a:rPr>
              <a:t>COVID-19</a:t>
            </a:r>
            <a:r>
              <a:rPr lang="ru-RU" altLang="ru-RU" sz="2400" b="1" dirty="0" smtClean="0">
                <a:solidFill>
                  <a:srgbClr val="C00000"/>
                </a:solidFill>
                <a:ea typeface="Bookman Old Style" pitchFamily="18" charset="0"/>
                <a:cs typeface="Times New Roman" pitchFamily="18" charset="0"/>
                <a:sym typeface="Bookman Old Style" pitchFamily="18" charset="0"/>
              </a:rPr>
              <a:t> </a:t>
            </a:r>
            <a:br>
              <a:rPr lang="ru-RU" altLang="ru-RU" sz="2400" b="1" dirty="0" smtClean="0">
                <a:solidFill>
                  <a:srgbClr val="C00000"/>
                </a:solidFill>
                <a:ea typeface="Bookman Old Style" pitchFamily="18" charset="0"/>
                <a:cs typeface="Times New Roman" pitchFamily="18" charset="0"/>
                <a:sym typeface="Bookman Old Style" pitchFamily="18" charset="0"/>
              </a:rPr>
            </a:br>
            <a:r>
              <a:rPr lang="ru-RU" altLang="ru-RU" sz="2400" b="1" dirty="0" smtClean="0">
                <a:solidFill>
                  <a:srgbClr val="C00000"/>
                </a:solidFill>
                <a:ea typeface="Bookman Old Style" pitchFamily="18" charset="0"/>
                <a:cs typeface="Times New Roman" pitchFamily="18" charset="0"/>
                <a:sym typeface="Bookman Old Style" pitchFamily="18" charset="0"/>
              </a:rPr>
              <a:t>в Пермском крае в 2021 году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32A9E-E2A0-40C4-A6AD-1A0C7A616A2C}" type="slidenum">
              <a:rPr lang="ru-RU" sz="1200" smtClean="0">
                <a:solidFill>
                  <a:srgbClr val="004A91"/>
                </a:solidFill>
              </a:rPr>
              <a:pPr/>
              <a:t>4</a:t>
            </a:fld>
            <a:endParaRPr lang="ru-RU" sz="1200" dirty="0">
              <a:solidFill>
                <a:srgbClr val="004A91"/>
              </a:solidFill>
            </a:endParaRPr>
          </a:p>
        </p:txBody>
      </p:sp>
      <p:sp>
        <p:nvSpPr>
          <p:cNvPr id="7" name="Номер слайда 4"/>
          <p:cNvSpPr txBox="1">
            <a:spLocks/>
          </p:cNvSpPr>
          <p:nvPr/>
        </p:nvSpPr>
        <p:spPr>
          <a:xfrm>
            <a:off x="8424863" y="6354763"/>
            <a:ext cx="344487" cy="358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ru-RU" dirty="0">
              <a:solidFill>
                <a:srgbClr val="44546A">
                  <a:tint val="75000"/>
                </a:srgb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14529" y="1083642"/>
            <a:ext cx="11086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</a:rPr>
              <a:t>COVID-19</a:t>
            </a:r>
            <a:r>
              <a:rPr lang="ru-RU" sz="2000" b="1" dirty="0">
                <a:solidFill>
                  <a:schemeClr val="tx1">
                    <a:lumMod val="75000"/>
                  </a:schemeClr>
                </a:solidFill>
              </a:rPr>
              <a:t>- </a:t>
            </a:r>
            <a:r>
              <a:rPr lang="ru-RU" sz="2000" dirty="0"/>
              <a:t>острое вирусное </a:t>
            </a:r>
            <a:r>
              <a:rPr lang="ru-RU" sz="2000" dirty="0" smtClean="0"/>
              <a:t>заболевание с </a:t>
            </a:r>
            <a:r>
              <a:rPr lang="ru-RU" sz="2000" dirty="0"/>
              <a:t>полиморфной клинической картиной и развитием </a:t>
            </a:r>
            <a:r>
              <a:rPr lang="ru-RU" sz="2000" dirty="0" err="1"/>
              <a:t>мультисистемного</a:t>
            </a:r>
            <a:r>
              <a:rPr lang="ru-RU" sz="2000" dirty="0"/>
              <a:t> воспалительного синдрома</a:t>
            </a:r>
          </a:p>
        </p:txBody>
      </p:sp>
      <p:sp>
        <p:nvSpPr>
          <p:cNvPr id="20" name="Прямоугольник 1"/>
          <p:cNvSpPr>
            <a:spLocks noChangeArrowheads="1"/>
          </p:cNvSpPr>
          <p:nvPr/>
        </p:nvSpPr>
        <p:spPr bwMode="auto">
          <a:xfrm>
            <a:off x="337332" y="2005965"/>
            <a:ext cx="55879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altLang="ru-RU" sz="2000" dirty="0" smtClean="0">
              <a:solidFill>
                <a:srgbClr val="44546A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altLang="ru-RU" sz="2000" dirty="0">
              <a:solidFill>
                <a:srgbClr val="4454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1"/>
          <p:cNvSpPr>
            <a:spLocks noChangeArrowheads="1"/>
          </p:cNvSpPr>
          <p:nvPr/>
        </p:nvSpPr>
        <p:spPr bwMode="auto">
          <a:xfrm>
            <a:off x="1534794" y="3856640"/>
            <a:ext cx="49879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lang="ru-RU" altLang="ru-RU" sz="2000" dirty="0" smtClean="0">
              <a:solidFill>
                <a:srgbClr val="44546A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altLang="ru-RU" sz="2000" dirty="0" smtClean="0">
              <a:solidFill>
                <a:srgbClr val="44546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000" dirty="0" smtClean="0">
                <a:solidFill>
                  <a:srgbClr val="44546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dirty="0">
              <a:solidFill>
                <a:srgbClr val="44546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698" y="1813988"/>
            <a:ext cx="110860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Путь передачи- </a:t>
            </a:r>
            <a:r>
              <a:rPr lang="ru-RU" sz="2000" dirty="0" smtClean="0">
                <a:solidFill>
                  <a:srgbClr val="002060"/>
                </a:solidFill>
              </a:rPr>
              <a:t>воздушно-капельный, у детей-80% внутрисемейный контакт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Инкубационный период </a:t>
            </a:r>
            <a:r>
              <a:rPr lang="ru-RU" sz="2000" dirty="0" smtClean="0">
                <a:solidFill>
                  <a:srgbClr val="002060"/>
                </a:solidFill>
              </a:rPr>
              <a:t>– 1-2 дня (диапазон 1-7 дней)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760" y="1899920"/>
            <a:ext cx="4795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  <p:graphicFrame>
        <p:nvGraphicFramePr>
          <p:cNvPr id="31" name="Диаграмма 3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32590046"/>
              </p:ext>
            </p:extLst>
          </p:nvPr>
        </p:nvGraphicFramePr>
        <p:xfrm>
          <a:off x="337107" y="2847953"/>
          <a:ext cx="4913194" cy="3497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53276" y="4320713"/>
            <a:ext cx="1350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129 675 случаев</a:t>
            </a:r>
            <a:endParaRPr lang="ru-RU" sz="2000" b="1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48102614"/>
              </p:ext>
            </p:extLst>
          </p:nvPr>
        </p:nvGraphicFramePr>
        <p:xfrm>
          <a:off x="4908057" y="2926335"/>
          <a:ext cx="7120170" cy="315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2890"/>
                <a:gridCol w="5837280"/>
              </a:tblGrid>
              <a:tr h="44167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Случаи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COVID-19</a:t>
                      </a:r>
                      <a:r>
                        <a:rPr lang="ru-RU" sz="2000" dirty="0" smtClean="0">
                          <a:solidFill>
                            <a:schemeClr val="bg1"/>
                          </a:solidFill>
                        </a:rPr>
                        <a:t> у несовершеннолетних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416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17 472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дети в возрасте от 0-17 лет, из них:</a:t>
                      </a:r>
                      <a:endParaRPr lang="ru-RU" sz="2000" dirty="0"/>
                    </a:p>
                  </a:txBody>
                  <a:tcPr/>
                </a:tc>
              </a:tr>
              <a:tr h="4416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14 143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дети в возрасте от 0 до 14 лет – 81%</a:t>
                      </a:r>
                      <a:endParaRPr lang="ru-RU" sz="2000" dirty="0"/>
                    </a:p>
                  </a:txBody>
                  <a:tcPr/>
                </a:tc>
              </a:tr>
              <a:tr h="4416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3 329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дети в возрасте от 15 до 17 лет – 19%</a:t>
                      </a:r>
                      <a:endParaRPr lang="ru-RU" sz="2000" dirty="0"/>
                    </a:p>
                  </a:txBody>
                  <a:tcPr/>
                </a:tc>
              </a:tr>
              <a:tr h="504713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15 930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детей получили амбулаторное лечение – 91%</a:t>
                      </a:r>
                      <a:endParaRPr lang="ru-RU" sz="2000" dirty="0"/>
                    </a:p>
                  </a:txBody>
                  <a:tcPr/>
                </a:tc>
              </a:tr>
              <a:tr h="44167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1 542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детей получили стационарное лечение </a:t>
                      </a:r>
                      <a:r>
                        <a:rPr lang="ru-RU" sz="2000" baseline="0" dirty="0" smtClean="0"/>
                        <a:t>- </a:t>
                      </a:r>
                      <a:r>
                        <a:rPr lang="ru-RU" sz="2000" dirty="0" smtClean="0"/>
                        <a:t>9%</a:t>
                      </a:r>
                      <a:endParaRPr lang="ru-RU" sz="2000" dirty="0"/>
                    </a:p>
                  </a:txBody>
                  <a:tcPr/>
                </a:tc>
              </a:tr>
              <a:tr h="44167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89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788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дети, контактные с больными </a:t>
                      </a:r>
                      <a:r>
                        <a:rPr lang="en-US" sz="2000" dirty="0" smtClean="0"/>
                        <a:t>COVID-19</a:t>
                      </a:r>
                      <a:r>
                        <a:rPr lang="ru-RU" sz="2000" dirty="0" smtClean="0"/>
                        <a:t> 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59809" y="2713851"/>
            <a:ext cx="11993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2021 год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11555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Box 1"/>
          <p:cNvSpPr txBox="1">
            <a:spLocks noChangeArrowheads="1"/>
          </p:cNvSpPr>
          <p:nvPr/>
        </p:nvSpPr>
        <p:spPr bwMode="auto">
          <a:xfrm>
            <a:off x="3153508" y="1916113"/>
            <a:ext cx="1406769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ru-RU" altLang="ru-RU" sz="1600" b="1">
                <a:solidFill>
                  <a:schemeClr val="bg1"/>
                </a:solidFill>
                <a:latin typeface="Calibri" pitchFamily="34" charset="0"/>
              </a:rPr>
              <a:t>2</a:t>
            </a:r>
            <a:r>
              <a:rPr lang="en-US" altLang="ru-RU" sz="1600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altLang="ru-RU" sz="1600" b="1">
                <a:solidFill>
                  <a:schemeClr val="bg1"/>
                </a:solidFill>
                <a:latin typeface="Calibri" pitchFamily="34" charset="0"/>
              </a:rPr>
              <a:t>группа</a:t>
            </a:r>
            <a:endParaRPr lang="en-US" altLang="ru-RU" sz="1600" b="1">
              <a:solidFill>
                <a:schemeClr val="bg1"/>
              </a:solidFill>
              <a:latin typeface="Calibri" pitchFamily="34" charset="0"/>
            </a:endParaRPr>
          </a:p>
          <a:p>
            <a:endParaRPr lang="ru-RU" altLang="ru-RU" sz="16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Группа 37"/>
          <p:cNvGrpSpPr>
            <a:grpSpLocks/>
          </p:cNvGrpSpPr>
          <p:nvPr/>
        </p:nvGrpSpPr>
        <p:grpSpPr bwMode="auto">
          <a:xfrm>
            <a:off x="4230807" y="1392072"/>
            <a:ext cx="7961194" cy="5383291"/>
            <a:chOff x="4931322" y="1610824"/>
            <a:chExt cx="7269915" cy="4233449"/>
          </a:xfrm>
        </p:grpSpPr>
        <p:graphicFrame>
          <p:nvGraphicFramePr>
            <p:cNvPr id="14342" name="Диаграмма 3"/>
            <p:cNvGraphicFramePr>
              <a:graphicFrameLocks/>
            </p:cNvGraphicFramePr>
            <p:nvPr/>
          </p:nvGraphicFramePr>
          <p:xfrm>
            <a:off x="4931322" y="2426506"/>
            <a:ext cx="2355452" cy="2361188"/>
          </p:xfrm>
          <a:graphic>
            <a:graphicData uri="http://schemas.openxmlformats.org/presentationml/2006/ole">
              <p:oleObj spid="_x0000_s23634" name="Worksheet" r:id="rId4" imgW="2476433" imgH="2733743" progId="Excel.Sheet.8">
                <p:embed/>
              </p:oleObj>
            </a:graphicData>
          </a:graphic>
        </p:graphicFrame>
        <p:sp>
          <p:nvSpPr>
            <p:cNvPr id="14362" name="TextBox 9"/>
            <p:cNvSpPr txBox="1">
              <a:spLocks noChangeArrowheads="1"/>
            </p:cNvSpPr>
            <p:nvPr/>
          </p:nvSpPr>
          <p:spPr bwMode="auto">
            <a:xfrm>
              <a:off x="7616992" y="1610824"/>
              <a:ext cx="3732126" cy="8926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2000" b="1" dirty="0" smtClean="0"/>
                <a:t>19,8 </a:t>
              </a:r>
              <a:r>
                <a:rPr lang="ru-RU" altLang="ru-RU" sz="1600" b="1" dirty="0" smtClean="0"/>
                <a:t>%</a:t>
              </a:r>
              <a:endParaRPr lang="ru-RU" altLang="ru-RU" sz="1600" b="1" dirty="0"/>
            </a:p>
            <a:p>
              <a:r>
                <a:rPr lang="ru-RU" altLang="ru-RU" sz="1600" b="1" dirty="0"/>
                <a:t>1 группа здоровья </a:t>
              </a:r>
            </a:p>
            <a:p>
              <a:r>
                <a:rPr lang="ru-RU" altLang="ru-RU" sz="1600" dirty="0" smtClean="0">
                  <a:cs typeface="Times New Roman" pitchFamily="18" charset="0"/>
                </a:rPr>
                <a:t>Здоровые несовершеннолетние  </a:t>
              </a:r>
              <a:r>
                <a:rPr lang="ru-RU" altLang="ru-RU" sz="1600" dirty="0" smtClean="0">
                  <a:solidFill>
                    <a:srgbClr val="C00000"/>
                  </a:solidFill>
                </a:rPr>
                <a:t>  </a:t>
              </a:r>
              <a:endParaRPr lang="ru-RU" altLang="ru-RU" sz="1600" dirty="0">
                <a:solidFill>
                  <a:srgbClr val="C00000"/>
                </a:solidFill>
              </a:endParaRPr>
            </a:p>
          </p:txBody>
        </p:sp>
        <p:sp>
          <p:nvSpPr>
            <p:cNvPr id="14363" name="TextBox 13"/>
            <p:cNvSpPr txBox="1">
              <a:spLocks noChangeArrowheads="1"/>
            </p:cNvSpPr>
            <p:nvPr/>
          </p:nvSpPr>
          <p:spPr bwMode="auto">
            <a:xfrm>
              <a:off x="7616992" y="4682494"/>
              <a:ext cx="4049793" cy="11617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 b="1" dirty="0" smtClean="0"/>
                <a:t>0,8 </a:t>
              </a:r>
              <a:r>
                <a:rPr lang="ru-RU" altLang="ru-RU" sz="1600" b="1" dirty="0" smtClean="0"/>
                <a:t>%</a:t>
              </a:r>
              <a:endParaRPr lang="ru-RU" altLang="ru-RU" sz="1600" b="1" dirty="0"/>
            </a:p>
            <a:p>
              <a:r>
                <a:rPr lang="ru-RU" altLang="ru-RU" sz="1400" b="1" dirty="0"/>
                <a:t>4-5 группы здоровья</a:t>
              </a:r>
              <a:r>
                <a:rPr lang="ru-RU" altLang="ru-RU" sz="1400" dirty="0">
                  <a:cs typeface="Times New Roman" pitchFamily="18" charset="0"/>
                </a:rPr>
                <a:t> </a:t>
              </a:r>
              <a:br>
                <a:rPr lang="ru-RU" altLang="ru-RU" sz="1400" dirty="0">
                  <a:cs typeface="Times New Roman" pitchFamily="18" charset="0"/>
                </a:rPr>
              </a:br>
              <a:r>
                <a:rPr lang="ru-RU" altLang="ru-RU" sz="1400" dirty="0">
                  <a:cs typeface="Times New Roman" pitchFamily="18" charset="0"/>
                </a:rPr>
                <a:t>несовершеннолетние, страдающие хроническими заболеваниями с частыми обострениями, требующими назначения поддерживающего лечения, дети-инвалиды</a:t>
              </a:r>
              <a:endParaRPr lang="ru-RU" altLang="ru-RU" sz="1400" dirty="0"/>
            </a:p>
          </p:txBody>
        </p:sp>
        <p:sp>
          <p:nvSpPr>
            <p:cNvPr id="14364" name="TextBox 14"/>
            <p:cNvSpPr txBox="1">
              <a:spLocks noChangeArrowheads="1"/>
            </p:cNvSpPr>
            <p:nvPr/>
          </p:nvSpPr>
          <p:spPr bwMode="auto">
            <a:xfrm>
              <a:off x="7616992" y="2569551"/>
              <a:ext cx="4584244" cy="1261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ru-RU" altLang="ru-RU" sz="2000" b="1" dirty="0" smtClean="0"/>
                <a:t>64,5 </a:t>
              </a:r>
              <a:r>
                <a:rPr lang="ru-RU" altLang="ru-RU" sz="1600" b="1" dirty="0" smtClean="0"/>
                <a:t>%</a:t>
              </a:r>
              <a:endParaRPr lang="ru-RU" altLang="ru-RU" sz="1600" b="1" dirty="0"/>
            </a:p>
            <a:p>
              <a:r>
                <a:rPr lang="ru-RU" altLang="ru-RU" sz="1400" b="1" dirty="0"/>
                <a:t>2 группа здоровья</a:t>
              </a:r>
              <a:r>
                <a:rPr lang="ru-RU" altLang="ru-RU" sz="1400" b="1" dirty="0">
                  <a:cs typeface="Times New Roman" pitchFamily="18" charset="0"/>
                </a:rPr>
                <a:t> </a:t>
              </a:r>
            </a:p>
            <a:p>
              <a:r>
                <a:rPr lang="ru-RU" altLang="ru-RU" sz="1400" dirty="0">
                  <a:cs typeface="Times New Roman" pitchFamily="18" charset="0"/>
                </a:rPr>
                <a:t>несовершеннолетние с имеющимися функциональными </a:t>
              </a:r>
            </a:p>
            <a:p>
              <a:r>
                <a:rPr lang="ru-RU" altLang="ru-RU" sz="1400" dirty="0">
                  <a:cs typeface="Times New Roman" pitchFamily="18" charset="0"/>
                </a:rPr>
                <a:t>и морфофункциональными нарушениями  </a:t>
              </a:r>
            </a:p>
            <a:p>
              <a:r>
                <a:rPr lang="ru-RU" altLang="ru-RU" sz="1400" dirty="0">
                  <a:cs typeface="Times New Roman" pitchFamily="18" charset="0"/>
                </a:rPr>
                <a:t>при сохранности функций органов и систем организма</a:t>
              </a:r>
              <a:endParaRPr lang="ru-RU" altLang="ru-RU" sz="1400" dirty="0"/>
            </a:p>
          </p:txBody>
        </p:sp>
        <p:sp>
          <p:nvSpPr>
            <p:cNvPr id="14365" name="TextBox 12"/>
            <p:cNvSpPr txBox="1">
              <a:spLocks noChangeArrowheads="1"/>
            </p:cNvSpPr>
            <p:nvPr/>
          </p:nvSpPr>
          <p:spPr bwMode="auto">
            <a:xfrm>
              <a:off x="7616992" y="3676821"/>
              <a:ext cx="4584245" cy="1072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altLang="ru-RU" sz="2000" b="1" dirty="0" smtClean="0"/>
                <a:t>14,9 </a:t>
              </a:r>
              <a:r>
                <a:rPr lang="ru-RU" altLang="ru-RU" sz="1600" b="1" dirty="0" smtClean="0"/>
                <a:t>%</a:t>
              </a:r>
              <a:endParaRPr lang="ru-RU" altLang="ru-RU" sz="1600" b="1" dirty="0"/>
            </a:p>
            <a:p>
              <a:r>
                <a:rPr lang="ru-RU" altLang="ru-RU" sz="1400" b="1" dirty="0"/>
                <a:t>3 группа здоровья</a:t>
              </a:r>
            </a:p>
            <a:p>
              <a:r>
                <a:rPr lang="ru-RU" altLang="ru-RU" sz="1400" dirty="0">
                  <a:cs typeface="Times New Roman" pitchFamily="18" charset="0"/>
                </a:rPr>
                <a:t>несовершеннолетние, страдающие хроническими заболеваниями  </a:t>
              </a:r>
              <a:br>
                <a:rPr lang="ru-RU" altLang="ru-RU" sz="1400" dirty="0">
                  <a:cs typeface="Times New Roman" pitchFamily="18" charset="0"/>
                </a:rPr>
              </a:br>
              <a:r>
                <a:rPr lang="ru-RU" altLang="ru-RU" sz="1400" dirty="0">
                  <a:cs typeface="Times New Roman" pitchFamily="18" charset="0"/>
                </a:rPr>
                <a:t>в стадии клинической ремиссии</a:t>
              </a:r>
              <a:r>
                <a:rPr lang="ru-RU" altLang="ru-RU" sz="1400" dirty="0"/>
                <a:t> 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0" y="1"/>
            <a:ext cx="12192000" cy="576263"/>
          </a:xfrm>
          <a:prstGeom prst="rect">
            <a:avLst/>
          </a:prstGeom>
          <a:noFill/>
          <a:ln w="6350" cap="flat" cmpd="sng" algn="ctr">
            <a:noFill/>
            <a:prstDash val="solid"/>
            <a:miter lim="800000"/>
          </a:ln>
          <a:effectLst/>
        </p:spPr>
        <p:style>
          <a:lnRef idx="1">
            <a:schemeClr val="accent1"/>
          </a:lnRef>
          <a:fillRef idx="1001">
            <a:schemeClr val="l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accent5"/>
                </a:solidFill>
                <a:latin typeface="+mj-lt"/>
                <a:cs typeface="Times New Roman" panose="02020603050405020304" pitchFamily="18" charset="0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4400"/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4400"/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4400"/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4400"/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/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/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/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/>
            </a:lvl9pPr>
          </a:lstStyle>
          <a:p>
            <a:pPr>
              <a:defRPr/>
            </a:pP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Профилактические </a:t>
            </a:r>
            <a:r>
              <a:rPr lang="ru-RU" dirty="0" smtClean="0">
                <a:solidFill>
                  <a:srgbClr val="C00000"/>
                </a:solidFill>
              </a:rPr>
              <a:t>медицинские осмотры несовершеннолетних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C8D0A-42B7-4119-9BD9-C4DF808CC8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56139" y="454025"/>
            <a:ext cx="11254154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4"/>
                </a:solidFill>
                <a:cs typeface="+mn-cs"/>
              </a:rPr>
              <a:t> </a:t>
            </a:r>
            <a:endParaRPr lang="ru-RU" dirty="0">
              <a:solidFill>
                <a:schemeClr val="accent4"/>
              </a:solidFill>
              <a:cs typeface="+mn-cs"/>
            </a:endParaRPr>
          </a:p>
        </p:txBody>
      </p:sp>
      <p:sp>
        <p:nvSpPr>
          <p:cNvPr id="14348" name="Прямоугольник 4"/>
          <p:cNvSpPr>
            <a:spLocks noChangeArrowheads="1"/>
          </p:cNvSpPr>
          <p:nvPr/>
        </p:nvSpPr>
        <p:spPr bwMode="auto">
          <a:xfrm>
            <a:off x="226297" y="655448"/>
            <a:ext cx="541996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600" b="1" dirty="0"/>
              <a:t>Структура выявленных заболеваний </a:t>
            </a:r>
            <a:br>
              <a:rPr lang="ru-RU" altLang="ru-RU" sz="1600" b="1" dirty="0"/>
            </a:br>
            <a:r>
              <a:rPr lang="ru-RU" altLang="ru-RU" sz="1600" b="1" dirty="0"/>
              <a:t>при проведении медицинских осмотров </a:t>
            </a:r>
            <a:r>
              <a:rPr lang="ru-RU" altLang="ru-RU" sz="1600" b="1" dirty="0" smtClean="0"/>
              <a:t>несовершеннолетних</a:t>
            </a:r>
            <a:endParaRPr lang="ru-RU" altLang="ru-RU" sz="1600" b="1" dirty="0"/>
          </a:p>
        </p:txBody>
      </p:sp>
      <p:sp>
        <p:nvSpPr>
          <p:cNvPr id="14349" name="Прямоугольник 8"/>
          <p:cNvSpPr>
            <a:spLocks noChangeArrowheads="1"/>
          </p:cNvSpPr>
          <p:nvPr/>
        </p:nvSpPr>
        <p:spPr bwMode="auto">
          <a:xfrm>
            <a:off x="1692031" y="5692776"/>
            <a:ext cx="28780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altLang="ru-RU" sz="1600" dirty="0"/>
              <a:t>Болезни эндокринной системы, расстройства питания и нарушения обмена веществ</a:t>
            </a:r>
            <a:endParaRPr lang="ru-RU" altLang="ru-RU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pSp>
        <p:nvGrpSpPr>
          <p:cNvPr id="4" name="Группа 30"/>
          <p:cNvGrpSpPr>
            <a:grpSpLocks/>
          </p:cNvGrpSpPr>
          <p:nvPr/>
        </p:nvGrpSpPr>
        <p:grpSpPr bwMode="auto">
          <a:xfrm>
            <a:off x="107443" y="5253067"/>
            <a:ext cx="1647131" cy="1512835"/>
            <a:chOff x="187894" y="5269350"/>
            <a:chExt cx="1705559" cy="1567799"/>
          </a:xfrm>
        </p:grpSpPr>
        <p:graphicFrame>
          <p:nvGraphicFramePr>
            <p:cNvPr id="14341" name="Диаграмма 7"/>
            <p:cNvGraphicFramePr>
              <a:graphicFrameLocks/>
            </p:cNvGraphicFramePr>
            <p:nvPr/>
          </p:nvGraphicFramePr>
          <p:xfrm>
            <a:off x="187894" y="5269350"/>
            <a:ext cx="1705559" cy="1567799"/>
          </p:xfrm>
          <a:graphic>
            <a:graphicData uri="http://schemas.openxmlformats.org/presentationml/2006/ole">
              <p:oleObj spid="_x0000_s23635" r:id="rId5" imgW="1341236" imgH="1511939" progId="Excel.Sheet.8">
                <p:embed/>
              </p:oleObj>
            </a:graphicData>
          </a:graphic>
        </p:graphicFrame>
        <p:sp>
          <p:nvSpPr>
            <p:cNvPr id="14361" name="TextBox 15"/>
            <p:cNvSpPr txBox="1">
              <a:spLocks noChangeArrowheads="1"/>
            </p:cNvSpPr>
            <p:nvPr/>
          </p:nvSpPr>
          <p:spPr bwMode="auto">
            <a:xfrm>
              <a:off x="654190" y="5822417"/>
              <a:ext cx="1024469" cy="478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 b="1" dirty="0" smtClean="0"/>
                <a:t>10,</a:t>
              </a:r>
              <a:r>
                <a:rPr lang="ru-RU" altLang="ru-RU" sz="2000" b="1" dirty="0" smtClean="0"/>
                <a:t>6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</p:txBody>
        </p:sp>
      </p:grpSp>
      <p:grpSp>
        <p:nvGrpSpPr>
          <p:cNvPr id="5" name="Группа 31"/>
          <p:cNvGrpSpPr>
            <a:grpSpLocks/>
          </p:cNvGrpSpPr>
          <p:nvPr/>
        </p:nvGrpSpPr>
        <p:grpSpPr bwMode="auto">
          <a:xfrm>
            <a:off x="171939" y="4029075"/>
            <a:ext cx="1545493" cy="1563688"/>
            <a:chOff x="243384" y="4029378"/>
            <a:chExt cx="1545253" cy="1563399"/>
          </a:xfrm>
        </p:grpSpPr>
        <p:graphicFrame>
          <p:nvGraphicFramePr>
            <p:cNvPr id="14340" name="Диаграмма 18"/>
            <p:cNvGraphicFramePr>
              <a:graphicFrameLocks/>
            </p:cNvGraphicFramePr>
            <p:nvPr/>
          </p:nvGraphicFramePr>
          <p:xfrm>
            <a:off x="243384" y="4029378"/>
            <a:ext cx="1545253" cy="1563399"/>
          </p:xfrm>
          <a:graphic>
            <a:graphicData uri="http://schemas.openxmlformats.org/presentationml/2006/ole">
              <p:oleObj spid="_x0000_s23636" r:id="rId6" imgW="1255885" imgH="1560711" progId="Excel.Sheet.8">
                <p:embed/>
              </p:oleObj>
            </a:graphicData>
          </a:graphic>
        </p:graphicFrame>
        <p:sp>
          <p:nvSpPr>
            <p:cNvPr id="14360" name="TextBox 19"/>
            <p:cNvSpPr txBox="1">
              <a:spLocks noChangeArrowheads="1"/>
            </p:cNvSpPr>
            <p:nvPr/>
          </p:nvSpPr>
          <p:spPr bwMode="auto">
            <a:xfrm>
              <a:off x="538957" y="4580245"/>
              <a:ext cx="989219" cy="4615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 b="1" dirty="0" smtClean="0"/>
                <a:t>12,</a:t>
              </a:r>
              <a:r>
                <a:rPr lang="ru-RU" altLang="ru-RU" sz="2000" b="1" dirty="0" smtClean="0"/>
                <a:t>0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</p:txBody>
        </p:sp>
      </p:grpSp>
      <p:sp>
        <p:nvSpPr>
          <p:cNvPr id="14352" name="Прямоугольник 21"/>
          <p:cNvSpPr>
            <a:spLocks noChangeArrowheads="1"/>
          </p:cNvSpPr>
          <p:nvPr/>
        </p:nvSpPr>
        <p:spPr bwMode="auto">
          <a:xfrm>
            <a:off x="1697893" y="4672013"/>
            <a:ext cx="27236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altLang="ru-RU" dirty="0"/>
              <a:t>Болезни  пищеварительного тракта</a:t>
            </a:r>
          </a:p>
        </p:txBody>
      </p:sp>
      <p:grpSp>
        <p:nvGrpSpPr>
          <p:cNvPr id="6" name="Группа 32"/>
          <p:cNvGrpSpPr>
            <a:grpSpLocks/>
          </p:cNvGrpSpPr>
          <p:nvPr/>
        </p:nvGrpSpPr>
        <p:grpSpPr bwMode="auto">
          <a:xfrm>
            <a:off x="144585" y="2822575"/>
            <a:ext cx="1609969" cy="1531938"/>
            <a:chOff x="254828" y="2822575"/>
            <a:chExt cx="1611032" cy="1531549"/>
          </a:xfrm>
        </p:grpSpPr>
        <p:graphicFrame>
          <p:nvGraphicFramePr>
            <p:cNvPr id="14339" name="Диаграмма 22"/>
            <p:cNvGraphicFramePr>
              <a:graphicFrameLocks/>
            </p:cNvGraphicFramePr>
            <p:nvPr/>
          </p:nvGraphicFramePr>
          <p:xfrm>
            <a:off x="254828" y="2822575"/>
            <a:ext cx="1611032" cy="1531549"/>
          </p:xfrm>
          <a:graphic>
            <a:graphicData uri="http://schemas.openxmlformats.org/presentationml/2006/ole">
              <p:oleObj spid="_x0000_s23637" r:id="rId7" imgW="1310754" imgH="1530229" progId="Excel.Sheet.8">
                <p:embed/>
              </p:oleObj>
            </a:graphicData>
          </a:graphic>
        </p:graphicFrame>
        <p:sp>
          <p:nvSpPr>
            <p:cNvPr id="14359" name="TextBox 23"/>
            <p:cNvSpPr txBox="1">
              <a:spLocks noChangeArrowheads="1"/>
            </p:cNvSpPr>
            <p:nvPr/>
          </p:nvSpPr>
          <p:spPr bwMode="auto">
            <a:xfrm>
              <a:off x="583292" y="3357516"/>
              <a:ext cx="990026" cy="4615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 b="1" dirty="0" smtClean="0"/>
                <a:t>18,</a:t>
              </a:r>
              <a:r>
                <a:rPr lang="ru-RU" altLang="ru-RU" sz="2000" b="1" dirty="0" smtClean="0"/>
                <a:t>4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</p:txBody>
        </p:sp>
      </p:grpSp>
      <p:sp>
        <p:nvSpPr>
          <p:cNvPr id="14354" name="Прямоугольник 25"/>
          <p:cNvSpPr>
            <a:spLocks noChangeArrowheads="1"/>
          </p:cNvSpPr>
          <p:nvPr/>
        </p:nvSpPr>
        <p:spPr bwMode="auto">
          <a:xfrm>
            <a:off x="1697893" y="3357563"/>
            <a:ext cx="241299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altLang="ru-RU" dirty="0"/>
              <a:t>Болезни глаза </a:t>
            </a:r>
            <a:br>
              <a:rPr lang="ru-RU" altLang="ru-RU" dirty="0"/>
            </a:br>
            <a:r>
              <a:rPr lang="ru-RU" altLang="ru-RU" dirty="0"/>
              <a:t>и его придаточного аппарата</a:t>
            </a:r>
          </a:p>
        </p:txBody>
      </p:sp>
      <p:grpSp>
        <p:nvGrpSpPr>
          <p:cNvPr id="7" name="Группа 33"/>
          <p:cNvGrpSpPr>
            <a:grpSpLocks/>
          </p:cNvGrpSpPr>
          <p:nvPr/>
        </p:nvGrpSpPr>
        <p:grpSpPr bwMode="auto">
          <a:xfrm>
            <a:off x="115278" y="1622425"/>
            <a:ext cx="1611922" cy="1530350"/>
            <a:chOff x="254828" y="2822575"/>
            <a:chExt cx="1611032" cy="1531549"/>
          </a:xfrm>
        </p:grpSpPr>
        <p:graphicFrame>
          <p:nvGraphicFramePr>
            <p:cNvPr id="14338" name="Диаграмма 34"/>
            <p:cNvGraphicFramePr>
              <a:graphicFrameLocks/>
            </p:cNvGraphicFramePr>
            <p:nvPr/>
          </p:nvGraphicFramePr>
          <p:xfrm>
            <a:off x="254828" y="2822575"/>
            <a:ext cx="1611032" cy="1531549"/>
          </p:xfrm>
          <a:graphic>
            <a:graphicData uri="http://schemas.openxmlformats.org/presentationml/2006/ole">
              <p:oleObj spid="_x0000_s23638" r:id="rId8" imgW="1310754" imgH="1530229" progId="Excel.Sheet.8">
                <p:embed/>
              </p:oleObj>
            </a:graphicData>
          </a:graphic>
        </p:graphicFrame>
        <p:sp>
          <p:nvSpPr>
            <p:cNvPr id="14358" name="TextBox 35"/>
            <p:cNvSpPr txBox="1">
              <a:spLocks noChangeArrowheads="1"/>
            </p:cNvSpPr>
            <p:nvPr/>
          </p:nvSpPr>
          <p:spPr bwMode="auto">
            <a:xfrm>
              <a:off x="583291" y="3357516"/>
              <a:ext cx="1030482" cy="4620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altLang="ru-RU" sz="2400" b="1" dirty="0" smtClean="0"/>
                <a:t>22,</a:t>
              </a:r>
              <a:r>
                <a:rPr lang="ru-RU" altLang="ru-RU" sz="2000" b="1" dirty="0"/>
                <a:t>9</a:t>
              </a:r>
              <a:r>
                <a:rPr lang="ru-RU" altLang="ru-RU" sz="2000" b="1" dirty="0" smtClean="0"/>
                <a:t> </a:t>
              </a:r>
              <a:r>
                <a:rPr lang="ru-RU" altLang="ru-RU" b="1" dirty="0" smtClean="0"/>
                <a:t>%</a:t>
              </a:r>
              <a:endParaRPr lang="ru-RU" altLang="ru-RU" b="1" dirty="0"/>
            </a:p>
          </p:txBody>
        </p:sp>
      </p:grpSp>
      <p:sp>
        <p:nvSpPr>
          <p:cNvPr id="14356" name="Прямоугольник 36"/>
          <p:cNvSpPr>
            <a:spLocks noChangeArrowheads="1"/>
          </p:cNvSpPr>
          <p:nvPr/>
        </p:nvSpPr>
        <p:spPr bwMode="auto">
          <a:xfrm>
            <a:off x="1668585" y="2157413"/>
            <a:ext cx="241495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ru-RU" altLang="ru-RU" dirty="0"/>
              <a:t>Болезни костно-мышечной системы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9156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Результаты летней оздоровительной кампании 2021 года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3CED1-D4A3-4256-BC87-10D13E88F11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697337" y="827063"/>
            <a:ext cx="383111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 85 </a:t>
            </a:r>
            <a:r>
              <a:rPr lang="ru-RU" sz="2000" dirty="0" smtClean="0"/>
              <a:t>медицинских работников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       </a:t>
            </a:r>
            <a:r>
              <a:rPr lang="ru-RU" sz="2000" dirty="0" smtClean="0"/>
              <a:t>19 врачей </a:t>
            </a:r>
          </a:p>
          <a:p>
            <a:r>
              <a:rPr lang="ru-RU" sz="2000" dirty="0" smtClean="0"/>
              <a:t>         66 медицинских сестер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4024" y="750627"/>
            <a:ext cx="5950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40 </a:t>
            </a:r>
            <a:r>
              <a:rPr lang="ru-RU" sz="2000" dirty="0" smtClean="0"/>
              <a:t>загородных оздоровительных организаций 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64024" y="1365672"/>
            <a:ext cx="682388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</a:t>
            </a:r>
            <a:r>
              <a:rPr lang="ru-RU" sz="2000" dirty="0" smtClean="0"/>
              <a:t>Определены 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Перечень </a:t>
            </a:r>
            <a:r>
              <a:rPr lang="ru-RU" sz="2000" dirty="0" smtClean="0"/>
              <a:t>медицинских организаций для оказания медицинской помощи детям, </a:t>
            </a:r>
          </a:p>
          <a:p>
            <a:r>
              <a:rPr lang="ru-RU" sz="2000" dirty="0" smtClean="0"/>
              <a:t>отдыхающим в загородных ОО</a:t>
            </a:r>
          </a:p>
          <a:p>
            <a:r>
              <a:rPr lang="ru-RU" sz="2000" dirty="0" smtClean="0"/>
              <a:t>23 МО для оказания первичной медико-</a:t>
            </a:r>
            <a:r>
              <a:rPr lang="ru-RU" sz="2000" dirty="0" err="1" smtClean="0"/>
              <a:t>санитарой</a:t>
            </a:r>
            <a:r>
              <a:rPr lang="ru-RU" sz="2000" dirty="0" smtClean="0"/>
              <a:t> помощи</a:t>
            </a:r>
          </a:p>
          <a:p>
            <a:r>
              <a:rPr lang="ru-RU" sz="2000" dirty="0" smtClean="0"/>
              <a:t>12 МО для оказания скорой медицинской помощи</a:t>
            </a:r>
          </a:p>
          <a:p>
            <a:r>
              <a:rPr lang="ru-RU" sz="2000" dirty="0" smtClean="0"/>
              <a:t>23 </a:t>
            </a:r>
            <a:r>
              <a:rPr lang="ru-RU" sz="2000" dirty="0" smtClean="0"/>
              <a:t>МО для оказания стационарной помощи детям</a:t>
            </a:r>
          </a:p>
          <a:p>
            <a:r>
              <a:rPr lang="ru-RU" sz="2000" dirty="0" smtClean="0"/>
              <a:t>9 </a:t>
            </a:r>
            <a:r>
              <a:rPr lang="ru-RU" sz="2000" dirty="0" smtClean="0"/>
              <a:t>МО для оказания стационарной помощи работникам загородных ОО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Алгоритм</a:t>
            </a:r>
            <a:r>
              <a:rPr lang="ru-RU" sz="2000" dirty="0" smtClean="0"/>
              <a:t> действий медицинского персонала при выявлении у ребенка в загородных организациях отдыха детей и их оздоровления острого респираторного заболевания, внебольничной пневмонии или при подозрении на новую </a:t>
            </a:r>
            <a:r>
              <a:rPr lang="ru-RU" sz="2000" dirty="0" err="1" smtClean="0"/>
              <a:t>коронавирусную</a:t>
            </a:r>
            <a:r>
              <a:rPr lang="ru-RU" sz="2000" dirty="0" smtClean="0"/>
              <a:t> инфекцию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20166" y="3298153"/>
            <a:ext cx="40958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E78829"/>
                </a:solidFill>
              </a:rPr>
              <a:t>42</a:t>
            </a:r>
            <a:r>
              <a:rPr lang="ru-RU" dirty="0" smtClean="0"/>
              <a:t> </a:t>
            </a:r>
            <a:r>
              <a:rPr lang="ru-RU" sz="2000" dirty="0" smtClean="0"/>
              <a:t>травмы (2019 г. – 43 травмы)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7820166" y="4012551"/>
            <a:ext cx="2366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E78829"/>
                </a:solidFill>
              </a:rPr>
              <a:t>52 </a:t>
            </a:r>
            <a:r>
              <a:rPr lang="ru-RU" dirty="0" smtClean="0"/>
              <a:t> </a:t>
            </a:r>
            <a:r>
              <a:rPr lang="ru-RU" sz="2000" dirty="0" smtClean="0"/>
              <a:t>случая ОРВИ</a:t>
            </a: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11" y="228600"/>
            <a:ext cx="11211853" cy="65850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altLang="ru-RU" dirty="0" smtClean="0">
                <a:solidFill>
                  <a:srgbClr val="C00000"/>
                </a:solidFill>
                <a:latin typeface="+mn-lt"/>
                <a:cs typeface="Times New Roman" panose="02020603050405020304" pitchFamily="18" charset="0"/>
              </a:rPr>
              <a:t>Нормативные документы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72954" y="968991"/>
            <a:ext cx="11682485" cy="570036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1600" b="1" dirty="0" smtClean="0">
                <a:cs typeface="Times New Roman" panose="02020603050405020304" pitchFamily="18" charset="0"/>
              </a:rPr>
              <a:t>Закон </a:t>
            </a:r>
            <a:r>
              <a:rPr lang="ru-RU" sz="1600" b="1" dirty="0">
                <a:cs typeface="Times New Roman" panose="02020603050405020304" pitchFamily="18" charset="0"/>
              </a:rPr>
              <a:t>Пермского края от 5 февраля 2016 г. № 602-ПК </a:t>
            </a:r>
            <a:r>
              <a:rPr lang="ru-RU" sz="1600" dirty="0">
                <a:cs typeface="Times New Roman" panose="02020603050405020304" pitchFamily="18" charset="0"/>
              </a:rPr>
              <a:t>«Об организации и обеспечении отдыха детей и их оздоровления в Пермском крае</a:t>
            </a:r>
            <a:r>
              <a:rPr lang="ru-RU" sz="1600" dirty="0" smtClean="0">
                <a:cs typeface="Times New Roman" panose="02020603050405020304" pitchFamily="18" charset="0"/>
              </a:rPr>
              <a:t>»;</a:t>
            </a:r>
          </a:p>
          <a:p>
            <a:pPr>
              <a:defRPr/>
            </a:pPr>
            <a:r>
              <a:rPr lang="ru-RU" sz="1600" b="1" dirty="0">
                <a:cs typeface="Times New Roman" panose="02020603050405020304" pitchFamily="18" charset="0"/>
              </a:rPr>
              <a:t>П</a:t>
            </a:r>
            <a:r>
              <a:rPr lang="ru-RU" sz="1600" b="1" dirty="0" smtClean="0">
                <a:cs typeface="Times New Roman" panose="02020603050405020304" pitchFamily="18" charset="0"/>
              </a:rPr>
              <a:t>остановлением </a:t>
            </a:r>
            <a:r>
              <a:rPr lang="ru-RU" sz="1600" b="1" dirty="0">
                <a:cs typeface="Times New Roman" panose="02020603050405020304" pitchFamily="18" charset="0"/>
              </a:rPr>
              <a:t>Правительства Пермского края от 7 марта 2019 г. № 143-п </a:t>
            </a:r>
            <a:r>
              <a:rPr lang="ru-RU" sz="1600" dirty="0">
                <a:cs typeface="Times New Roman" panose="02020603050405020304" pitchFamily="18" charset="0"/>
              </a:rPr>
              <a:t>«Об обеспечении отдыха и оздоровления в Пермском крае</a:t>
            </a:r>
            <a:r>
              <a:rPr lang="ru-RU" sz="1600" dirty="0" smtClean="0">
                <a:cs typeface="Times New Roman" panose="02020603050405020304" pitchFamily="18" charset="0"/>
              </a:rPr>
              <a:t>»;</a:t>
            </a:r>
          </a:p>
          <a:p>
            <a:pPr>
              <a:defRPr/>
            </a:pPr>
            <a:r>
              <a:rPr lang="ru-RU" sz="1600" b="1" dirty="0" smtClean="0">
                <a:cs typeface="Times New Roman" panose="02020603050405020304" pitchFamily="18" charset="0"/>
              </a:rPr>
              <a:t>Приказ </a:t>
            </a:r>
            <a:r>
              <a:rPr lang="ru-RU" sz="1600" b="1" dirty="0">
                <a:cs typeface="Times New Roman" panose="02020603050405020304" pitchFamily="18" charset="0"/>
              </a:rPr>
              <a:t>Министерства здравоохранения Российской Федерации </a:t>
            </a:r>
            <a:r>
              <a:rPr lang="ru-RU" sz="1600" b="1" dirty="0" smtClean="0">
                <a:cs typeface="Times New Roman" pitchFamily="18" charset="0"/>
              </a:rPr>
              <a:t>от 13 июня 2018 г. № 327н </a:t>
            </a:r>
            <a:r>
              <a:rPr lang="ru-RU" sz="1600" dirty="0" smtClean="0">
                <a:cs typeface="Times New Roman" pitchFamily="18" charset="0"/>
              </a:rPr>
              <a:t>«Об утверждении порядка оказания медицинской помощи несовершеннолетним в период оздоровления и организационного отдыха»;</a:t>
            </a:r>
          </a:p>
          <a:p>
            <a:pPr>
              <a:defRPr/>
            </a:pPr>
            <a:r>
              <a:rPr lang="ru-RU" altLang="ru-RU" sz="1600" b="1" dirty="0" smtClean="0">
                <a:cs typeface="Times New Roman" pitchFamily="18" charset="0"/>
              </a:rPr>
              <a:t>Приказ Министерства здравоохранения Пермского края от 6 мая 2019 №СЭД-34-01-06-309 </a:t>
            </a:r>
            <a:r>
              <a:rPr lang="ru-RU" altLang="ru-RU" sz="1600" dirty="0" smtClean="0">
                <a:cs typeface="Times New Roman" pitchFamily="18" charset="0"/>
              </a:rPr>
              <a:t>«</a:t>
            </a:r>
            <a:r>
              <a:rPr lang="ru-RU" sz="1600" dirty="0">
                <a:cs typeface="Times New Roman" panose="02020603050405020304" pitchFamily="18" charset="0"/>
              </a:rPr>
              <a:t>О медицинском сопровождении летней оздоровительной </a:t>
            </a:r>
            <a:r>
              <a:rPr lang="ru-RU" sz="1600" dirty="0" smtClean="0">
                <a:cs typeface="Times New Roman" panose="02020603050405020304" pitchFamily="18" charset="0"/>
              </a:rPr>
              <a:t>кампании»; </a:t>
            </a:r>
          </a:p>
          <a:p>
            <a:pPr>
              <a:defRPr/>
            </a:pPr>
            <a:r>
              <a:rPr lang="ru-RU" altLang="ru-RU" sz="1600" b="1" dirty="0" smtClean="0">
                <a:cs typeface="Times New Roman" pitchFamily="18" charset="0"/>
              </a:rPr>
              <a:t>Приказ </a:t>
            </a:r>
            <a:r>
              <a:rPr lang="ru-RU" altLang="ru-RU" sz="1600" b="1" dirty="0">
                <a:cs typeface="Times New Roman" pitchFamily="18" charset="0"/>
              </a:rPr>
              <a:t>Министерства здравоохранения Пермского </a:t>
            </a:r>
            <a:r>
              <a:rPr lang="ru-RU" altLang="ru-RU" sz="1600" b="1" dirty="0" smtClean="0">
                <a:cs typeface="Times New Roman" pitchFamily="18" charset="0"/>
              </a:rPr>
              <a:t>края </a:t>
            </a:r>
            <a:r>
              <a:rPr lang="ru-RU" altLang="ru-RU" sz="1600" dirty="0" smtClean="0">
                <a:cs typeface="Times New Roman" pitchFamily="18" charset="0"/>
              </a:rPr>
              <a:t>«Об организации оказания медицинской помощи детям, 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инфекционных заболеваний, острых респираторных заболеваний, внебольничной пневмонии или при подозрении на новую </a:t>
            </a:r>
            <a:r>
              <a:rPr lang="ru-RU" altLang="ru-RU" sz="1600" dirty="0" err="1" smtClean="0">
                <a:cs typeface="Times New Roman" pitchFamily="18" charset="0"/>
              </a:rPr>
              <a:t>коронавирусную</a:t>
            </a:r>
            <a:r>
              <a:rPr lang="ru-RU" altLang="ru-RU" sz="1600" dirty="0" smtClean="0">
                <a:cs typeface="Times New Roman" pitchFamily="18" charset="0"/>
              </a:rPr>
              <a:t> инфекцию в период оздоровительной кампании 2022года» (на подписании)</a:t>
            </a:r>
          </a:p>
          <a:p>
            <a:pPr>
              <a:defRPr/>
            </a:pPr>
            <a:r>
              <a:rPr lang="ru-RU" altLang="ru-RU" sz="1600" b="1" dirty="0" smtClean="0">
                <a:cs typeface="Times New Roman" pitchFamily="18" charset="0"/>
              </a:rPr>
              <a:t> Постановление  Главного государственного санитарного врача РФ 28 сентября 2020г. №28 </a:t>
            </a:r>
            <a:r>
              <a:rPr lang="ru-RU" altLang="ru-RU" sz="1600" dirty="0" smtClean="0">
                <a:cs typeface="Times New Roman" pitchFamily="18" charset="0"/>
              </a:rPr>
              <a:t>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pPr lvl="0"/>
            <a:r>
              <a:rPr lang="ru-RU" altLang="ru-RU" sz="1600" b="1" dirty="0" smtClean="0">
                <a:cs typeface="Times New Roman" pitchFamily="18" charset="0"/>
              </a:rPr>
              <a:t> </a:t>
            </a:r>
            <a:r>
              <a:rPr lang="ru-RU" sz="1600" b="1" dirty="0" smtClean="0"/>
              <a:t>Постановление </a:t>
            </a:r>
            <a:r>
              <a:rPr lang="ru-RU" sz="1600" b="1" dirty="0" smtClean="0"/>
              <a:t>Главного </a:t>
            </a:r>
            <a:r>
              <a:rPr lang="ru-RU" altLang="ru-RU" sz="1600" b="1" dirty="0" smtClean="0">
                <a:cs typeface="Times New Roman" pitchFamily="18" charset="0"/>
              </a:rPr>
              <a:t>государственного санитарного </a:t>
            </a:r>
            <a:r>
              <a:rPr lang="ru-RU" sz="1600" b="1" dirty="0" smtClean="0"/>
              <a:t>врача </a:t>
            </a:r>
            <a:r>
              <a:rPr lang="ru-RU" sz="1600" b="1" dirty="0" smtClean="0"/>
              <a:t>по </a:t>
            </a:r>
            <a:r>
              <a:rPr lang="ru-RU" sz="1600" b="1" dirty="0" smtClean="0"/>
              <a:t>Пермскому краю </a:t>
            </a:r>
            <a:r>
              <a:rPr lang="ru-RU" sz="1600" b="1" dirty="0" smtClean="0"/>
              <a:t>от 18 апреля 2022 №156 </a:t>
            </a:r>
            <a:r>
              <a:rPr lang="ru-RU" sz="1600" dirty="0" smtClean="0"/>
              <a:t>«Об обеспечении санитарно-эпидемиологического благополучия детского населения Пермского края в период оздоровительной кампании 2022 </a:t>
            </a:r>
            <a:r>
              <a:rPr lang="ru-RU" sz="1600" dirty="0" smtClean="0"/>
              <a:t>года»</a:t>
            </a:r>
            <a:endParaRPr lang="ru-RU" sz="1600" dirty="0" smtClean="0"/>
          </a:p>
          <a:p>
            <a:pPr>
              <a:defRPr/>
            </a:pPr>
            <a:endParaRPr lang="ru-RU" altLang="ru-RU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23392" y="188640"/>
            <a:ext cx="11233248" cy="9906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Правительства Пермского края от 7 марта 2019 г.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143-п «Об обеспечении отдыха и оздоровления в Пермском крае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медицинской службы по организации летней оздоровительной кампании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2013" y="1428750"/>
            <a:ext cx="11436824" cy="45767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рганизовать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подготовку медицинских кадров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работы </a:t>
            </a:r>
            <a:b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отдыха детей и их оздоровления Пермского края и обеспечить методическое сопровождение их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казать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укомплектовании муниципальных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оздоровительных учреждений медицинскими кадрами.</a:t>
            </a: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организационно-методическое сопровождение деятельности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медицинских организаций и организаций отдыха детей и их оздоровления по медицинскому обеспечению летней оздоровительной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кампании.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существлять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деятельности организаций отдыха детей и их оздоровления по вопросам </a:t>
            </a:r>
            <a:r>
              <a:rPr lang="ru-RU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эффективности оздоровления </a:t>
            </a:r>
            <a:r>
              <a:rPr lang="ru-RU" sz="2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altLang="ru-RU" sz="2800" dirty="0" smtClean="0">
              <a:solidFill>
                <a:srgbClr val="66FF3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584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273" y="242248"/>
            <a:ext cx="10871200" cy="990600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Приказ Министерства здравоохранения Российской Федерации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от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13 июня 2018 г. </a:t>
            </a:r>
            <a:r>
              <a:rPr lang="ru-RU" sz="2000" b="1" dirty="0" smtClean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№ </a:t>
            </a:r>
            <a:r>
              <a:rPr lang="ru-RU" sz="2000" b="1" dirty="0">
                <a:solidFill>
                  <a:srgbClr val="C00000"/>
                </a:solidFill>
                <a:latin typeface="Calibri" pitchFamily="34" charset="0"/>
                <a:cs typeface="Times New Roman" panose="02020603050405020304" pitchFamily="18" charset="0"/>
              </a:rPr>
              <a:t>327н «Об утверждении порядка оказания медицинской помощи несовершеннолетним в период оздоровления и организационного отдыха»</a:t>
            </a:r>
            <a:endParaRPr lang="ru-RU" sz="2000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43339" y="1412776"/>
            <a:ext cx="12048661" cy="544522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устанавливает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оказания медицинской помощи несовершеннолетним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оздоровления и организованного отдыха в организациях отдыха детей и 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оздоровления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пребывания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организациях отдыха детей и их оздоровления: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соматические заболевания в острой и подострой стадии, хронические заболевания в стадии обострения, в стадии декомпенсации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паразитарные болезни,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бактерионосительство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возбудителей кишечных инфекций, дифтерии»;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туберкулез любой локализации;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контакта с инфекционными больными в течение 21 календарного дня перед заездом;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злокачественные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новообразования, требующие лечения, в том числе проведения химиотерапии;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эпилепсия с текущими приступами, в том числе резистентная к проводимому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лечению, с ремиссией менее 1 года;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кахексия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и расстройства поведения в состоянии обострения и (или) представляющие опасность для больного и окружающих;</a:t>
            </a:r>
          </a:p>
          <a:p>
            <a:pPr marL="0" indent="0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заболеваниями, требующие соблюдения назначенного лечащим врачом режима лечения (диета, прием лекарственных препаратов для медицинского применения и специализированных продуктов лечебного питания) (для детских лагерей палаточного типа).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2130962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КУЗБАСС</Template>
  <TotalTime>38511</TotalTime>
  <Words>1521</Words>
  <Application>Microsoft Office PowerPoint</Application>
  <PresentationFormat>Произвольный</PresentationFormat>
  <Paragraphs>177</Paragraphs>
  <Slides>13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Аспект</vt:lpstr>
      <vt:lpstr>Worksheet</vt:lpstr>
      <vt:lpstr>Лист Microsoft Office Excel 97-2003</vt:lpstr>
      <vt:lpstr>Слайд 1</vt:lpstr>
      <vt:lpstr>Слайд 2</vt:lpstr>
      <vt:lpstr>ДИНАМИКА ПОКАЗАТЕЛЯ ОБЩЕЙ ЗАБОЛЕВАЕМОСТИ ДЕТСКОГО НАСЕЛЕНИЯ (на 1 000) </vt:lpstr>
      <vt:lpstr>Эпидемическая ситуация по распространению COVID-19  в Пермском крае в 2021 году </vt:lpstr>
      <vt:lpstr>Слайд 5</vt:lpstr>
      <vt:lpstr>Результаты летней оздоровительной кампании 2021 года</vt:lpstr>
      <vt:lpstr>Нормативные документы</vt:lpstr>
      <vt:lpstr>Постановлением Правительства Пермского края от 7 марта 2019 г.  № 143-п «Об обеспечении отдыха и оздоровления в Пермском крае» Задачи медицинской службы по организации летней оздоровительной кампании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Российской Федерации  от 13 июня 2018 г. № 327н «Об утверждении порядка оказания медицинской помощи несовершеннолетним в период оздоровления и организационного отдыха»</vt:lpstr>
      <vt:lpstr>Приказ Министерства здравоохранения Пермского края от  6 мая 2019 № СЭД-34-01-06-309 «О медицинском сопровождении летней оздоровительной кампании»  </vt:lpstr>
      <vt:lpstr>Приказ  Министерства здравоохранения Пермского края Об организации оказания медицинской помощи детям, отдыхающим в организациях отдыха детей и их оздоровления на территории Пермского края, работникам указанных организаций в случае выявления у них острых кишечных инфекций, респираторных заболеваний, внебольничной пневмонии или при подозрении на новую коронавирусную инфекцию в период оздоровительной кампании 2022 года    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 Ерогова Ренатовна</dc:creator>
  <cp:lastModifiedBy>Admin</cp:lastModifiedBy>
  <cp:revision>378</cp:revision>
  <cp:lastPrinted>2020-12-14T13:30:34Z</cp:lastPrinted>
  <dcterms:created xsi:type="dcterms:W3CDTF">2019-07-31T11:25:54Z</dcterms:created>
  <dcterms:modified xsi:type="dcterms:W3CDTF">2022-05-18T05:18:00Z</dcterms:modified>
</cp:coreProperties>
</file>